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321" r:id="rId2"/>
    <p:sldId id="2145708027" r:id="rId3"/>
    <p:sldId id="2145708024" r:id="rId4"/>
    <p:sldId id="2145708033" r:id="rId5"/>
    <p:sldId id="2145708016" r:id="rId6"/>
    <p:sldId id="2145708031" r:id="rId7"/>
    <p:sldId id="2145708012" r:id="rId8"/>
    <p:sldId id="2145708017" r:id="rId9"/>
    <p:sldId id="2145708034" r:id="rId10"/>
    <p:sldId id="2145708035" r:id="rId11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60"/>
  </p:normalViewPr>
  <p:slideViewPr>
    <p:cSldViewPr snapToGrid="0">
      <p:cViewPr varScale="1">
        <p:scale>
          <a:sx n="118" d="100"/>
          <a:sy n="118" d="100"/>
        </p:scale>
        <p:origin x="6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F69456-A15F-4ECF-B58E-A4CC5FC7D30A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DD600B82-B0DE-4D10-BCE0-13F26F2A8554}">
      <dgm:prSet phldrT="[文字]" custT="1"/>
      <dgm:spPr/>
      <dgm:t>
        <a:bodyPr/>
        <a:lstStyle/>
        <a:p>
          <a:r>
            <a:rPr lang="en-US" altLang="zh-TW" sz="2400" dirty="0">
              <a:latin typeface="Aptos" panose="020B0004020202020204" pitchFamily="34" charset="0"/>
            </a:rPr>
            <a:t>Step 1</a:t>
          </a:r>
          <a:endParaRPr lang="zh-TW" altLang="en-US" sz="2400" dirty="0">
            <a:latin typeface="Aptos" panose="020B0004020202020204" pitchFamily="34" charset="0"/>
          </a:endParaRPr>
        </a:p>
      </dgm:t>
    </dgm:pt>
    <dgm:pt modelId="{F7E1A771-EC68-4077-844C-609C2C061C1D}" type="parTrans" cxnId="{FE555A0E-E237-4A7F-972B-C99232FB2C75}">
      <dgm:prSet/>
      <dgm:spPr/>
      <dgm:t>
        <a:bodyPr/>
        <a:lstStyle/>
        <a:p>
          <a:endParaRPr lang="zh-TW" altLang="en-US">
            <a:latin typeface="Aptos" panose="020B0004020202020204" pitchFamily="34" charset="0"/>
          </a:endParaRPr>
        </a:p>
      </dgm:t>
    </dgm:pt>
    <dgm:pt modelId="{8B3FA076-6A9F-4747-A20B-A99BEA138C24}" type="sibTrans" cxnId="{FE555A0E-E237-4A7F-972B-C99232FB2C75}">
      <dgm:prSet/>
      <dgm:spPr/>
      <dgm:t>
        <a:bodyPr/>
        <a:lstStyle/>
        <a:p>
          <a:endParaRPr lang="zh-TW" altLang="en-US">
            <a:latin typeface="Aptos" panose="020B0004020202020204" pitchFamily="34" charset="0"/>
          </a:endParaRPr>
        </a:p>
      </dgm:t>
    </dgm:pt>
    <dgm:pt modelId="{AF8156D0-9ECC-4D38-972D-0F723985E392}">
      <dgm:prSet phldrT="[文字]" custT="1"/>
      <dgm:spPr/>
      <dgm:t>
        <a:bodyPr/>
        <a:lstStyle/>
        <a:p>
          <a:pPr>
            <a:buFont typeface="Wingdings" panose="05000000000000000000" pitchFamily="2" charset="2"/>
            <a:buNone/>
          </a:pPr>
          <a:r>
            <a:rPr lang="en-US" altLang="en-US" sz="1600" dirty="0">
              <a:latin typeface="Aptos" panose="020B0004020202020204" pitchFamily="34" charset="0"/>
            </a:rPr>
            <a:t>Education, environmental and dietary modifications (</a:t>
          </a:r>
          <a:r>
            <a:rPr lang="en-US" altLang="en-US" sz="1600" b="1" dirty="0">
              <a:latin typeface="Aptos" panose="020B0004020202020204" pitchFamily="34" charset="0"/>
            </a:rPr>
            <a:t>omega-3 FA</a:t>
          </a:r>
          <a:r>
            <a:rPr lang="en-US" altLang="en-US" sz="1600" dirty="0">
              <a:latin typeface="Aptos" panose="020B0004020202020204" pitchFamily="34" charset="0"/>
            </a:rPr>
            <a:t>)</a:t>
          </a:r>
        </a:p>
        <a:p>
          <a:pPr>
            <a:buFont typeface="Wingdings" panose="05000000000000000000" pitchFamily="2" charset="2"/>
            <a:buChar char="l"/>
          </a:pPr>
          <a:r>
            <a:rPr lang="en-US" altLang="en-US" sz="1600" dirty="0">
              <a:latin typeface="Aptos" panose="020B0004020202020204" pitchFamily="34" charset="0"/>
            </a:rPr>
            <a:t>Elimination of offending topical/systemic medications</a:t>
          </a:r>
          <a:endParaRPr lang="zh-TW" altLang="en-US" sz="1600" dirty="0">
            <a:latin typeface="Aptos" panose="020B0004020202020204" pitchFamily="34" charset="0"/>
          </a:endParaRPr>
        </a:p>
      </dgm:t>
    </dgm:pt>
    <dgm:pt modelId="{1AD8319E-C6FD-4BF2-883E-CDEBB6F781FD}" type="parTrans" cxnId="{BFF031A6-06F5-4209-9A2D-622622BC5E92}">
      <dgm:prSet/>
      <dgm:spPr/>
      <dgm:t>
        <a:bodyPr/>
        <a:lstStyle/>
        <a:p>
          <a:endParaRPr lang="zh-TW" altLang="en-US">
            <a:latin typeface="Aptos" panose="020B0004020202020204" pitchFamily="34" charset="0"/>
          </a:endParaRPr>
        </a:p>
      </dgm:t>
    </dgm:pt>
    <dgm:pt modelId="{F8011000-DBEA-4559-882C-37A0B1950CE6}" type="sibTrans" cxnId="{BFF031A6-06F5-4209-9A2D-622622BC5E92}">
      <dgm:prSet/>
      <dgm:spPr/>
      <dgm:t>
        <a:bodyPr/>
        <a:lstStyle/>
        <a:p>
          <a:endParaRPr lang="zh-TW" altLang="en-US">
            <a:latin typeface="Aptos" panose="020B0004020202020204" pitchFamily="34" charset="0"/>
          </a:endParaRPr>
        </a:p>
      </dgm:t>
    </dgm:pt>
    <dgm:pt modelId="{98BA7CDA-1EF1-4E4A-8884-493CEAA28584}">
      <dgm:prSet phldrT="[文字]" custT="1"/>
      <dgm:spPr/>
      <dgm:t>
        <a:bodyPr/>
        <a:lstStyle/>
        <a:p>
          <a:r>
            <a:rPr lang="en-US" altLang="zh-TW" sz="2400" dirty="0">
              <a:latin typeface="Aptos" panose="020B0004020202020204" pitchFamily="34" charset="0"/>
            </a:rPr>
            <a:t>Step 2</a:t>
          </a:r>
          <a:endParaRPr lang="zh-TW" altLang="en-US" sz="2400" dirty="0">
            <a:latin typeface="Aptos" panose="020B0004020202020204" pitchFamily="34" charset="0"/>
          </a:endParaRPr>
        </a:p>
      </dgm:t>
    </dgm:pt>
    <dgm:pt modelId="{DDE3A05A-E0D4-420C-A268-3EEEA1DE141A}" type="parTrans" cxnId="{F5C57014-14AA-4952-80CE-EB221312A907}">
      <dgm:prSet/>
      <dgm:spPr/>
      <dgm:t>
        <a:bodyPr/>
        <a:lstStyle/>
        <a:p>
          <a:endParaRPr lang="zh-TW" altLang="en-US">
            <a:latin typeface="Aptos" panose="020B0004020202020204" pitchFamily="34" charset="0"/>
          </a:endParaRPr>
        </a:p>
      </dgm:t>
    </dgm:pt>
    <dgm:pt modelId="{1940DFAC-CCB7-4F67-81A4-D0A6D796B5FF}" type="sibTrans" cxnId="{F5C57014-14AA-4952-80CE-EB221312A907}">
      <dgm:prSet/>
      <dgm:spPr/>
      <dgm:t>
        <a:bodyPr/>
        <a:lstStyle/>
        <a:p>
          <a:endParaRPr lang="zh-TW" altLang="en-US">
            <a:latin typeface="Aptos" panose="020B0004020202020204" pitchFamily="34" charset="0"/>
          </a:endParaRPr>
        </a:p>
      </dgm:t>
    </dgm:pt>
    <dgm:pt modelId="{0E8AD7A4-8EEE-4A66-BE9B-C22569085964}">
      <dgm:prSet phldrT="[文字]" custT="1"/>
      <dgm:spPr/>
      <dgm:t>
        <a:bodyPr/>
        <a:lstStyle/>
        <a:p>
          <a:r>
            <a:rPr lang="en-US" altLang="en-US" sz="1600" dirty="0">
              <a:latin typeface="Aptos" panose="020B0004020202020204" pitchFamily="34" charset="0"/>
            </a:rPr>
            <a:t>Non-preserved lubricants</a:t>
          </a:r>
        </a:p>
        <a:p>
          <a:r>
            <a:rPr lang="en-US" altLang="en-US" sz="1600" dirty="0">
              <a:latin typeface="Aptos" panose="020B0004020202020204" pitchFamily="34" charset="0"/>
            </a:rPr>
            <a:t>Ointment</a:t>
          </a:r>
        </a:p>
        <a:p>
          <a:r>
            <a:rPr lang="en-US" altLang="zh-TW" sz="1600" b="1" dirty="0">
              <a:solidFill>
                <a:schemeClr val="accent2">
                  <a:lumMod val="50000"/>
                </a:schemeClr>
              </a:solidFill>
              <a:latin typeface="Aptos" panose="020B0004020202020204" pitchFamily="34" charset="0"/>
            </a:rPr>
            <a:t>Tea-tree oil wipe for Demodex</a:t>
          </a:r>
          <a:endParaRPr lang="zh-TW" altLang="en-US" sz="1600" b="1" dirty="0">
            <a:solidFill>
              <a:schemeClr val="accent2">
                <a:lumMod val="50000"/>
              </a:schemeClr>
            </a:solidFill>
            <a:latin typeface="Aptos" panose="020B0004020202020204" pitchFamily="34" charset="0"/>
          </a:endParaRPr>
        </a:p>
      </dgm:t>
    </dgm:pt>
    <dgm:pt modelId="{C69566C6-9060-4BBB-9747-13DA31C80B4A}" type="parTrans" cxnId="{10DEC24A-3765-4C31-B742-EE9B69E038EE}">
      <dgm:prSet/>
      <dgm:spPr/>
      <dgm:t>
        <a:bodyPr/>
        <a:lstStyle/>
        <a:p>
          <a:endParaRPr lang="zh-TW" altLang="en-US">
            <a:latin typeface="Aptos" panose="020B0004020202020204" pitchFamily="34" charset="0"/>
          </a:endParaRPr>
        </a:p>
      </dgm:t>
    </dgm:pt>
    <dgm:pt modelId="{44A13B78-D099-4E99-95AA-7C3480C6111A}" type="sibTrans" cxnId="{10DEC24A-3765-4C31-B742-EE9B69E038EE}">
      <dgm:prSet/>
      <dgm:spPr/>
      <dgm:t>
        <a:bodyPr/>
        <a:lstStyle/>
        <a:p>
          <a:endParaRPr lang="zh-TW" altLang="en-US">
            <a:latin typeface="Aptos" panose="020B0004020202020204" pitchFamily="34" charset="0"/>
          </a:endParaRPr>
        </a:p>
      </dgm:t>
    </dgm:pt>
    <dgm:pt modelId="{B3044D6D-905B-455F-A53A-7849F2A60603}">
      <dgm:prSet phldrT="[文字]" custT="1"/>
      <dgm:spPr/>
      <dgm:t>
        <a:bodyPr/>
        <a:lstStyle/>
        <a:p>
          <a:r>
            <a:rPr lang="en-US" altLang="zh-TW" sz="2400" dirty="0">
              <a:latin typeface="Aptos" panose="020B0004020202020204" pitchFamily="34" charset="0"/>
            </a:rPr>
            <a:t>Step 3</a:t>
          </a:r>
          <a:endParaRPr lang="zh-TW" altLang="en-US" sz="2400" dirty="0">
            <a:latin typeface="Aptos" panose="020B0004020202020204" pitchFamily="34" charset="0"/>
          </a:endParaRPr>
        </a:p>
      </dgm:t>
    </dgm:pt>
    <dgm:pt modelId="{DC85F349-146E-4275-8CC3-364960FA8EC8}" type="parTrans" cxnId="{685C0E71-BE3F-42FC-AE15-50A122AE0C1B}">
      <dgm:prSet/>
      <dgm:spPr/>
      <dgm:t>
        <a:bodyPr/>
        <a:lstStyle/>
        <a:p>
          <a:endParaRPr lang="zh-TW" altLang="en-US">
            <a:latin typeface="Aptos" panose="020B0004020202020204" pitchFamily="34" charset="0"/>
          </a:endParaRPr>
        </a:p>
      </dgm:t>
    </dgm:pt>
    <dgm:pt modelId="{D567CE85-CF9C-46F8-9DE1-5673F5D6803A}" type="sibTrans" cxnId="{685C0E71-BE3F-42FC-AE15-50A122AE0C1B}">
      <dgm:prSet/>
      <dgm:spPr/>
      <dgm:t>
        <a:bodyPr/>
        <a:lstStyle/>
        <a:p>
          <a:endParaRPr lang="zh-TW" altLang="en-US">
            <a:latin typeface="Aptos" panose="020B0004020202020204" pitchFamily="34" charset="0"/>
          </a:endParaRPr>
        </a:p>
      </dgm:t>
    </dgm:pt>
    <dgm:pt modelId="{BE20236C-02D9-41A6-94F2-FE7322F802E1}">
      <dgm:prSet phldrT="[文字]" custT="1"/>
      <dgm:spPr/>
      <dgm:t>
        <a:bodyPr/>
        <a:lstStyle/>
        <a:p>
          <a:r>
            <a:rPr lang="en-US" altLang="en-US" sz="1600" dirty="0">
              <a:latin typeface="Aptos" panose="020B0004020202020204" pitchFamily="34" charset="0"/>
            </a:rPr>
            <a:t>Oral secretagogues</a:t>
          </a:r>
          <a:endParaRPr lang="zh-TW" altLang="en-US" sz="1600" dirty="0">
            <a:latin typeface="Aptos" panose="020B0004020202020204" pitchFamily="34" charset="0"/>
          </a:endParaRPr>
        </a:p>
      </dgm:t>
    </dgm:pt>
    <dgm:pt modelId="{0D1B98A9-53BB-44D7-8BA9-FBD72C97BB1D}" type="parTrans" cxnId="{E67FD898-351A-4DB7-BD7B-EF22538623D9}">
      <dgm:prSet/>
      <dgm:spPr/>
      <dgm:t>
        <a:bodyPr/>
        <a:lstStyle/>
        <a:p>
          <a:endParaRPr lang="zh-TW" altLang="en-US">
            <a:latin typeface="Aptos" panose="020B0004020202020204" pitchFamily="34" charset="0"/>
          </a:endParaRPr>
        </a:p>
      </dgm:t>
    </dgm:pt>
    <dgm:pt modelId="{3B0B0D23-FC5B-492F-8389-37D628077C9C}" type="sibTrans" cxnId="{E67FD898-351A-4DB7-BD7B-EF22538623D9}">
      <dgm:prSet/>
      <dgm:spPr/>
      <dgm:t>
        <a:bodyPr/>
        <a:lstStyle/>
        <a:p>
          <a:endParaRPr lang="zh-TW" altLang="en-US">
            <a:latin typeface="Aptos" panose="020B0004020202020204" pitchFamily="34" charset="0"/>
          </a:endParaRPr>
        </a:p>
      </dgm:t>
    </dgm:pt>
    <dgm:pt modelId="{1B5A58A1-ACFF-42ED-87D2-B969CA492E63}">
      <dgm:prSet custT="1"/>
      <dgm:spPr/>
      <dgm:t>
        <a:bodyPr/>
        <a:lstStyle/>
        <a:p>
          <a:r>
            <a:rPr lang="en-US" altLang="zh-TW" sz="2400" dirty="0">
              <a:latin typeface="Aptos" panose="020B0004020202020204" pitchFamily="34" charset="0"/>
            </a:rPr>
            <a:t>Step 4</a:t>
          </a:r>
          <a:endParaRPr lang="zh-TW" altLang="en-US" sz="2400" dirty="0">
            <a:latin typeface="Aptos" panose="020B0004020202020204" pitchFamily="34" charset="0"/>
          </a:endParaRPr>
        </a:p>
      </dgm:t>
    </dgm:pt>
    <dgm:pt modelId="{73D1DAC5-E2AC-4888-BCD2-C2D530F90AA0}" type="parTrans" cxnId="{5DE57A8D-7B66-418B-9C1C-B9A20EA649E4}">
      <dgm:prSet/>
      <dgm:spPr/>
      <dgm:t>
        <a:bodyPr/>
        <a:lstStyle/>
        <a:p>
          <a:endParaRPr lang="zh-TW" altLang="en-US">
            <a:latin typeface="Aptos" panose="020B0004020202020204" pitchFamily="34" charset="0"/>
          </a:endParaRPr>
        </a:p>
      </dgm:t>
    </dgm:pt>
    <dgm:pt modelId="{3ACB87CE-D1E6-4103-9ADC-DF352C3FC834}" type="sibTrans" cxnId="{5DE57A8D-7B66-418B-9C1C-B9A20EA649E4}">
      <dgm:prSet/>
      <dgm:spPr/>
      <dgm:t>
        <a:bodyPr/>
        <a:lstStyle/>
        <a:p>
          <a:endParaRPr lang="zh-TW" altLang="en-US">
            <a:latin typeface="Aptos" panose="020B0004020202020204" pitchFamily="34" charset="0"/>
          </a:endParaRPr>
        </a:p>
      </dgm:t>
    </dgm:pt>
    <dgm:pt modelId="{93992E60-B465-4831-9913-E2A894A725B5}">
      <dgm:prSet/>
      <dgm:spPr/>
      <dgm:t>
        <a:bodyPr/>
        <a:lstStyle/>
        <a:p>
          <a:r>
            <a:rPr lang="en-US" altLang="en-US" dirty="0">
              <a:solidFill>
                <a:schemeClr val="accent5">
                  <a:lumMod val="75000"/>
                </a:schemeClr>
              </a:solidFill>
              <a:latin typeface="Aptos" panose="020B0004020202020204" pitchFamily="34" charset="0"/>
            </a:rPr>
            <a:t>Topical corticosteroid (longer duration)</a:t>
          </a:r>
        </a:p>
        <a:p>
          <a:r>
            <a:rPr lang="en-US" altLang="en-US" dirty="0">
              <a:latin typeface="Aptos" panose="020B0004020202020204" pitchFamily="34" charset="0"/>
            </a:rPr>
            <a:t>Amniotic membrane grafts</a:t>
          </a:r>
        </a:p>
        <a:p>
          <a:r>
            <a:rPr lang="en-US" altLang="en-US" dirty="0">
              <a:latin typeface="Aptos" panose="020B0004020202020204" pitchFamily="34" charset="0"/>
            </a:rPr>
            <a:t>Surgical punctal occlusion</a:t>
          </a:r>
        </a:p>
        <a:p>
          <a:r>
            <a:rPr lang="en-US" altLang="en-US" dirty="0">
              <a:latin typeface="Aptos" panose="020B0004020202020204" pitchFamily="34" charset="0"/>
            </a:rPr>
            <a:t>Other surgical approaches (e.g. tarsorrhaphy, salivary gland transplantation)</a:t>
          </a:r>
          <a:endParaRPr lang="zh-TW" altLang="en-US" dirty="0">
            <a:latin typeface="Aptos" panose="020B0004020202020204" pitchFamily="34" charset="0"/>
          </a:endParaRPr>
        </a:p>
      </dgm:t>
    </dgm:pt>
    <dgm:pt modelId="{E5D08549-ED4B-483B-9882-288DDD904226}" type="parTrans" cxnId="{783868D0-1604-4797-8781-4D3327814EC2}">
      <dgm:prSet/>
      <dgm:spPr/>
      <dgm:t>
        <a:bodyPr/>
        <a:lstStyle/>
        <a:p>
          <a:endParaRPr lang="zh-TW" altLang="en-US"/>
        </a:p>
      </dgm:t>
    </dgm:pt>
    <dgm:pt modelId="{16C72758-340D-4DCE-956D-6B4EDA927D03}" type="sibTrans" cxnId="{783868D0-1604-4797-8781-4D3327814EC2}">
      <dgm:prSet/>
      <dgm:spPr/>
      <dgm:t>
        <a:bodyPr/>
        <a:lstStyle/>
        <a:p>
          <a:endParaRPr lang="zh-TW" altLang="en-US"/>
        </a:p>
      </dgm:t>
    </dgm:pt>
    <dgm:pt modelId="{1C594BCF-1AC6-45F1-903E-F36E0688804C}">
      <dgm:prSet custT="1"/>
      <dgm:spPr/>
      <dgm:t>
        <a:bodyPr/>
        <a:lstStyle/>
        <a:p>
          <a:pPr>
            <a:buNone/>
          </a:pPr>
          <a:r>
            <a:rPr lang="en-US" altLang="en-US" sz="1600" dirty="0">
              <a:latin typeface="Aptos" panose="020B0004020202020204" pitchFamily="34" charset="0"/>
            </a:rPr>
            <a:t>Ocular lubricants (</a:t>
          </a:r>
          <a:r>
            <a:rPr lang="en-US" altLang="en-US" sz="1600" b="1" dirty="0">
              <a:solidFill>
                <a:srgbClr val="C00000"/>
              </a:solidFill>
              <a:latin typeface="Aptos" panose="020B0004020202020204" pitchFamily="34" charset="0"/>
            </a:rPr>
            <a:t>lipid-containing supplements if MGD presents</a:t>
          </a:r>
          <a:r>
            <a:rPr lang="en-US" altLang="en-US" sz="1600" dirty="0">
              <a:latin typeface="Aptos" panose="020B0004020202020204" pitchFamily="34" charset="0"/>
            </a:rPr>
            <a:t>)</a:t>
          </a:r>
          <a:endParaRPr lang="zh-TW" altLang="en-US" sz="1600" dirty="0">
            <a:latin typeface="Aptos" panose="020B0004020202020204" pitchFamily="34" charset="0"/>
          </a:endParaRPr>
        </a:p>
      </dgm:t>
    </dgm:pt>
    <dgm:pt modelId="{6C4A7BFD-4944-4534-A984-29B0CFF5C294}" type="parTrans" cxnId="{5EBC48CB-48E4-4AD0-A2EB-2AC3777CCD41}">
      <dgm:prSet/>
      <dgm:spPr/>
      <dgm:t>
        <a:bodyPr/>
        <a:lstStyle/>
        <a:p>
          <a:endParaRPr lang="zh-TW" altLang="en-US"/>
        </a:p>
      </dgm:t>
    </dgm:pt>
    <dgm:pt modelId="{E817A8F6-EE31-4E80-84B2-B2EDCC931C76}" type="sibTrans" cxnId="{5EBC48CB-48E4-4AD0-A2EB-2AC3777CCD41}">
      <dgm:prSet/>
      <dgm:spPr/>
      <dgm:t>
        <a:bodyPr/>
        <a:lstStyle/>
        <a:p>
          <a:endParaRPr lang="zh-TW" altLang="en-US"/>
        </a:p>
      </dgm:t>
    </dgm:pt>
    <dgm:pt modelId="{1034B126-3004-4CD5-85D1-B32D695D5FED}">
      <dgm:prSet custT="1"/>
      <dgm:spPr/>
      <dgm:t>
        <a:bodyPr/>
        <a:lstStyle/>
        <a:p>
          <a:pPr>
            <a:buNone/>
          </a:pPr>
          <a:r>
            <a:rPr lang="en-US" altLang="en-US" sz="1600" dirty="0">
              <a:latin typeface="Aptos" panose="020B0004020202020204" pitchFamily="34" charset="0"/>
            </a:rPr>
            <a:t>Lid hygiene and warm compress</a:t>
          </a:r>
          <a:endParaRPr lang="zh-TW" altLang="en-US" sz="1600" dirty="0">
            <a:latin typeface="Aptos" panose="020B0004020202020204" pitchFamily="34" charset="0"/>
          </a:endParaRPr>
        </a:p>
      </dgm:t>
    </dgm:pt>
    <dgm:pt modelId="{D7F1FBA9-7503-40DB-B0A0-D15A9115D46B}" type="parTrans" cxnId="{622BAF77-89A3-432C-BF25-58504C6C60B3}">
      <dgm:prSet/>
      <dgm:spPr/>
      <dgm:t>
        <a:bodyPr/>
        <a:lstStyle/>
        <a:p>
          <a:endParaRPr lang="zh-TW" altLang="en-US"/>
        </a:p>
      </dgm:t>
    </dgm:pt>
    <dgm:pt modelId="{09DA8BDB-0669-4BD3-B665-DFA07050595C}" type="sibTrans" cxnId="{622BAF77-89A3-432C-BF25-58504C6C60B3}">
      <dgm:prSet/>
      <dgm:spPr/>
      <dgm:t>
        <a:bodyPr/>
        <a:lstStyle/>
        <a:p>
          <a:endParaRPr lang="zh-TW" altLang="en-US"/>
        </a:p>
      </dgm:t>
    </dgm:pt>
    <dgm:pt modelId="{683D4607-D2E9-4177-8601-7931DDE2BC0B}">
      <dgm:prSet custT="1"/>
      <dgm:spPr/>
      <dgm:t>
        <a:bodyPr/>
        <a:lstStyle/>
        <a:p>
          <a:r>
            <a:rPr lang="en-US" altLang="zh-TW" sz="1600" b="1" dirty="0">
              <a:solidFill>
                <a:schemeClr val="accent1">
                  <a:lumMod val="50000"/>
                </a:schemeClr>
              </a:solidFill>
              <a:latin typeface="Aptos" panose="020B0004020202020204" pitchFamily="34" charset="0"/>
            </a:rPr>
            <a:t>MG expression (manual, </a:t>
          </a:r>
          <a:r>
            <a:rPr lang="en-US" altLang="zh-TW" sz="1600" b="1" dirty="0" err="1">
              <a:solidFill>
                <a:schemeClr val="accent1">
                  <a:lumMod val="50000"/>
                </a:schemeClr>
              </a:solidFill>
              <a:latin typeface="Aptos" panose="020B0004020202020204" pitchFamily="34" charset="0"/>
            </a:rPr>
            <a:t>LipiFlow</a:t>
          </a:r>
          <a:r>
            <a:rPr lang="en-US" altLang="zh-TW" sz="1600" b="1" dirty="0">
              <a:solidFill>
                <a:schemeClr val="accent1">
                  <a:lumMod val="50000"/>
                </a:schemeClr>
              </a:solidFill>
              <a:latin typeface="Aptos" panose="020B0004020202020204" pitchFamily="34" charset="0"/>
            </a:rPr>
            <a:t>)</a:t>
          </a:r>
          <a:endParaRPr lang="zh-TW" altLang="en-US" sz="1600" b="1" dirty="0">
            <a:solidFill>
              <a:schemeClr val="accent1">
                <a:lumMod val="50000"/>
              </a:schemeClr>
            </a:solidFill>
            <a:latin typeface="Aptos" panose="020B0004020202020204" pitchFamily="34" charset="0"/>
          </a:endParaRPr>
        </a:p>
      </dgm:t>
    </dgm:pt>
    <dgm:pt modelId="{884F390E-2D61-49B5-9BF5-D233A6758DCC}" type="parTrans" cxnId="{1DF20633-0B6E-4F64-933D-19822E43EDAD}">
      <dgm:prSet/>
      <dgm:spPr/>
      <dgm:t>
        <a:bodyPr/>
        <a:lstStyle/>
        <a:p>
          <a:endParaRPr lang="zh-TW" altLang="en-US"/>
        </a:p>
      </dgm:t>
    </dgm:pt>
    <dgm:pt modelId="{FDED4011-0825-4C54-8571-59CEDEA42B92}" type="sibTrans" cxnId="{1DF20633-0B6E-4F64-933D-19822E43EDAD}">
      <dgm:prSet/>
      <dgm:spPr/>
      <dgm:t>
        <a:bodyPr/>
        <a:lstStyle/>
        <a:p>
          <a:endParaRPr lang="zh-TW" altLang="en-US"/>
        </a:p>
      </dgm:t>
    </dgm:pt>
    <dgm:pt modelId="{3C03472D-9262-418F-8ADB-2908E511920B}">
      <dgm:prSet custT="1"/>
      <dgm:spPr/>
      <dgm:t>
        <a:bodyPr/>
        <a:lstStyle/>
        <a:p>
          <a:r>
            <a:rPr lang="en-US" altLang="en-US" sz="1600" dirty="0">
              <a:latin typeface="Aptos" panose="020B0004020202020204" pitchFamily="34" charset="0"/>
            </a:rPr>
            <a:t>Topical secretagogues</a:t>
          </a:r>
          <a:endParaRPr lang="zh-TW" altLang="en-US" sz="1600" dirty="0">
            <a:latin typeface="Aptos" panose="020B0004020202020204" pitchFamily="34" charset="0"/>
          </a:endParaRPr>
        </a:p>
      </dgm:t>
    </dgm:pt>
    <dgm:pt modelId="{41DEDBC9-8137-47E1-BD52-701E106FA7F5}" type="parTrans" cxnId="{73521846-30E7-4DF2-9A9D-4A6EACABAD6F}">
      <dgm:prSet/>
      <dgm:spPr/>
      <dgm:t>
        <a:bodyPr/>
        <a:lstStyle/>
        <a:p>
          <a:endParaRPr lang="zh-TW" altLang="en-US"/>
        </a:p>
      </dgm:t>
    </dgm:pt>
    <dgm:pt modelId="{A593F132-B163-4039-A98D-782B2756ED9A}" type="sibTrans" cxnId="{73521846-30E7-4DF2-9A9D-4A6EACABAD6F}">
      <dgm:prSet/>
      <dgm:spPr/>
      <dgm:t>
        <a:bodyPr/>
        <a:lstStyle/>
        <a:p>
          <a:endParaRPr lang="zh-TW" altLang="en-US"/>
        </a:p>
      </dgm:t>
    </dgm:pt>
    <dgm:pt modelId="{7F8691A9-807E-4C0E-9589-B52452130F60}">
      <dgm:prSet custT="1"/>
      <dgm:spPr/>
      <dgm:t>
        <a:bodyPr/>
        <a:lstStyle/>
        <a:p>
          <a:r>
            <a:rPr lang="pt-BR" altLang="en-US" sz="1600" b="1" dirty="0">
              <a:solidFill>
                <a:schemeClr val="accent4">
                  <a:lumMod val="75000"/>
                </a:schemeClr>
              </a:solidFill>
              <a:latin typeface="Aptos" panose="020B0004020202020204" pitchFamily="34" charset="0"/>
            </a:rPr>
            <a:t>Topical Immunomodulator (CsA, LFA-1 antagonist)</a:t>
          </a:r>
          <a:endParaRPr lang="zh-TW" altLang="en-US" sz="1600" b="1" dirty="0">
            <a:solidFill>
              <a:schemeClr val="accent4">
                <a:lumMod val="75000"/>
              </a:schemeClr>
            </a:solidFill>
            <a:latin typeface="Aptos" panose="020B0004020202020204" pitchFamily="34" charset="0"/>
          </a:endParaRPr>
        </a:p>
      </dgm:t>
    </dgm:pt>
    <dgm:pt modelId="{44467E09-4A87-4BE1-B9D7-872D628545E4}" type="parTrans" cxnId="{3B2E9A37-1386-4B0D-A8C3-789F33BDC000}">
      <dgm:prSet/>
      <dgm:spPr/>
      <dgm:t>
        <a:bodyPr/>
        <a:lstStyle/>
        <a:p>
          <a:endParaRPr lang="zh-TW" altLang="en-US"/>
        </a:p>
      </dgm:t>
    </dgm:pt>
    <dgm:pt modelId="{362DD146-9096-4D7D-9C57-B621AFAD5382}" type="sibTrans" cxnId="{3B2E9A37-1386-4B0D-A8C3-789F33BDC000}">
      <dgm:prSet/>
      <dgm:spPr/>
      <dgm:t>
        <a:bodyPr/>
        <a:lstStyle/>
        <a:p>
          <a:endParaRPr lang="zh-TW" altLang="en-US"/>
        </a:p>
      </dgm:t>
    </dgm:pt>
    <dgm:pt modelId="{BC514B0F-3CF2-4AB4-9CB1-C161095DFADB}">
      <dgm:prSet custT="1"/>
      <dgm:spPr/>
      <dgm:t>
        <a:bodyPr/>
        <a:lstStyle/>
        <a:p>
          <a:r>
            <a:rPr lang="en-US" altLang="en-US" sz="1600" dirty="0">
              <a:latin typeface="Aptos" panose="020B0004020202020204" pitchFamily="34" charset="0"/>
            </a:rPr>
            <a:t>Oral macrolide/tetracycline</a:t>
          </a:r>
          <a:endParaRPr lang="zh-TW" altLang="en-US" sz="1600" dirty="0">
            <a:latin typeface="Aptos" panose="020B0004020202020204" pitchFamily="34" charset="0"/>
          </a:endParaRPr>
        </a:p>
      </dgm:t>
    </dgm:pt>
    <dgm:pt modelId="{B80493F4-AB5C-445D-9A07-A47C655C9745}" type="parTrans" cxnId="{1483BCF3-C7AD-4BBE-9408-1588DDA4BEB7}">
      <dgm:prSet/>
      <dgm:spPr/>
      <dgm:t>
        <a:bodyPr/>
        <a:lstStyle/>
        <a:p>
          <a:endParaRPr lang="zh-TW" altLang="en-US"/>
        </a:p>
      </dgm:t>
    </dgm:pt>
    <dgm:pt modelId="{DE42FF3C-49A9-427D-9769-4CFCE73C3823}" type="sibTrans" cxnId="{1483BCF3-C7AD-4BBE-9408-1588DDA4BEB7}">
      <dgm:prSet/>
      <dgm:spPr/>
      <dgm:t>
        <a:bodyPr/>
        <a:lstStyle/>
        <a:p>
          <a:endParaRPr lang="zh-TW" altLang="en-US"/>
        </a:p>
      </dgm:t>
    </dgm:pt>
    <dgm:pt modelId="{9E187F89-F4F7-4716-AF3B-1EC738F5B348}">
      <dgm:prSet custT="1"/>
      <dgm:spPr/>
      <dgm:t>
        <a:bodyPr/>
        <a:lstStyle/>
        <a:p>
          <a:r>
            <a:rPr lang="en-US" altLang="en-US" sz="1600" dirty="0">
              <a:latin typeface="Aptos" panose="020B0004020202020204" pitchFamily="34" charset="0"/>
            </a:rPr>
            <a:t>Punctual occlusion</a:t>
          </a:r>
        </a:p>
      </dgm:t>
    </dgm:pt>
    <dgm:pt modelId="{2BC656BF-5406-4D9F-AADA-75605D8301B4}" type="parTrans" cxnId="{B04A53E1-BE9F-4F82-8C87-0F1F864A715D}">
      <dgm:prSet/>
      <dgm:spPr/>
      <dgm:t>
        <a:bodyPr/>
        <a:lstStyle/>
        <a:p>
          <a:endParaRPr lang="zh-TW" altLang="en-US"/>
        </a:p>
      </dgm:t>
    </dgm:pt>
    <dgm:pt modelId="{D3E35538-6788-4E94-AC66-1CE6FF3664F2}" type="sibTrans" cxnId="{B04A53E1-BE9F-4F82-8C87-0F1F864A715D}">
      <dgm:prSet/>
      <dgm:spPr/>
      <dgm:t>
        <a:bodyPr/>
        <a:lstStyle/>
        <a:p>
          <a:endParaRPr lang="zh-TW" altLang="en-US"/>
        </a:p>
      </dgm:t>
    </dgm:pt>
    <dgm:pt modelId="{8D5FC7DE-42CC-4C20-85D1-A8F2D2D998B0}">
      <dgm:prSet custT="1"/>
      <dgm:spPr/>
      <dgm:t>
        <a:bodyPr/>
        <a:lstStyle/>
        <a:p>
          <a:r>
            <a:rPr lang="en-US" altLang="zh-TW" sz="1600" b="1" dirty="0">
              <a:solidFill>
                <a:schemeClr val="accent1">
                  <a:lumMod val="50000"/>
                </a:schemeClr>
              </a:solidFill>
              <a:latin typeface="Aptos" panose="020B0004020202020204" pitchFamily="34" charset="0"/>
            </a:rPr>
            <a:t>IPL</a:t>
          </a:r>
          <a:endParaRPr lang="en-US" altLang="en-US" sz="1600" b="1" dirty="0">
            <a:solidFill>
              <a:schemeClr val="accent1">
                <a:lumMod val="50000"/>
              </a:schemeClr>
            </a:solidFill>
            <a:latin typeface="Aptos" panose="020B0004020202020204" pitchFamily="34" charset="0"/>
          </a:endParaRPr>
        </a:p>
        <a:p>
          <a:r>
            <a:rPr lang="en-US" altLang="en-US" sz="1600" dirty="0">
              <a:latin typeface="Aptos" panose="020B0004020202020204" pitchFamily="34" charset="0"/>
            </a:rPr>
            <a:t>Topical steroids (limited duration) or Abx/steroid for blepharitis</a:t>
          </a:r>
          <a:endParaRPr lang="zh-TW" altLang="en-US" sz="1600" dirty="0">
            <a:latin typeface="Aptos" panose="020B0004020202020204" pitchFamily="34" charset="0"/>
          </a:endParaRPr>
        </a:p>
      </dgm:t>
    </dgm:pt>
    <dgm:pt modelId="{9D41566C-71C8-4C82-B551-35D8A2D73701}" type="parTrans" cxnId="{4BBC677E-032A-4018-8AC3-9579A9DC04FB}">
      <dgm:prSet/>
      <dgm:spPr/>
      <dgm:t>
        <a:bodyPr/>
        <a:lstStyle/>
        <a:p>
          <a:endParaRPr lang="zh-TW" altLang="en-US"/>
        </a:p>
      </dgm:t>
    </dgm:pt>
    <dgm:pt modelId="{CF89FCAE-ED4D-44B3-99CC-7C45E9FF4284}" type="sibTrans" cxnId="{4BBC677E-032A-4018-8AC3-9579A9DC04FB}">
      <dgm:prSet/>
      <dgm:spPr/>
      <dgm:t>
        <a:bodyPr/>
        <a:lstStyle/>
        <a:p>
          <a:endParaRPr lang="zh-TW" altLang="en-US"/>
        </a:p>
      </dgm:t>
    </dgm:pt>
    <dgm:pt modelId="{1907F4AB-F71C-4710-8FC3-F73E121965F9}">
      <dgm:prSet custT="1"/>
      <dgm:spPr/>
      <dgm:t>
        <a:bodyPr/>
        <a:lstStyle/>
        <a:p>
          <a:r>
            <a:rPr lang="en-US" altLang="en-US" sz="1600" dirty="0">
              <a:latin typeface="Aptos" panose="020B0004020202020204" pitchFamily="34" charset="0"/>
            </a:rPr>
            <a:t>Autologous/allogeneic </a:t>
          </a:r>
          <a:r>
            <a:rPr lang="en-US" altLang="en-US" sz="1600" b="1" dirty="0">
              <a:solidFill>
                <a:schemeClr val="accent3">
                  <a:lumMod val="75000"/>
                </a:schemeClr>
              </a:solidFill>
              <a:latin typeface="Aptos" panose="020B0004020202020204" pitchFamily="34" charset="0"/>
            </a:rPr>
            <a:t>serum eye drops</a:t>
          </a:r>
        </a:p>
        <a:p>
          <a:r>
            <a:rPr lang="en-US" altLang="en-US" sz="1600" dirty="0">
              <a:latin typeface="Aptos" panose="020B0004020202020204" pitchFamily="34" charset="0"/>
            </a:rPr>
            <a:t>Therapeutic CL (soft bandage lenses, rigid scleral lenses)</a:t>
          </a:r>
          <a:endParaRPr lang="zh-TW" altLang="en-US" sz="1600" dirty="0">
            <a:latin typeface="Aptos" panose="020B0004020202020204" pitchFamily="34" charset="0"/>
          </a:endParaRPr>
        </a:p>
      </dgm:t>
    </dgm:pt>
    <dgm:pt modelId="{D43A2227-F70B-4229-9E22-5D5792A54544}" type="parTrans" cxnId="{0A5A018B-51DE-4C8D-BFFF-A71C71D41619}">
      <dgm:prSet/>
      <dgm:spPr/>
      <dgm:t>
        <a:bodyPr/>
        <a:lstStyle/>
        <a:p>
          <a:endParaRPr lang="zh-TW" altLang="en-US"/>
        </a:p>
      </dgm:t>
    </dgm:pt>
    <dgm:pt modelId="{DCA114DF-D58D-4651-8592-EF8558E4D0A4}" type="sibTrans" cxnId="{0A5A018B-51DE-4C8D-BFFF-A71C71D41619}">
      <dgm:prSet/>
      <dgm:spPr/>
      <dgm:t>
        <a:bodyPr/>
        <a:lstStyle/>
        <a:p>
          <a:endParaRPr lang="zh-TW" altLang="en-US"/>
        </a:p>
      </dgm:t>
    </dgm:pt>
    <dgm:pt modelId="{14D96B2A-15C7-4AED-BFBC-AFC86B24180C}" type="pres">
      <dgm:prSet presAssocID="{57F69456-A15F-4ECF-B58E-A4CC5FC7D30A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8974D2B2-3F47-4991-A4D2-75FEA8282F38}" type="pres">
      <dgm:prSet presAssocID="{DD600B82-B0DE-4D10-BCE0-13F26F2A8554}" presName="parentText1" presStyleLbl="node1" presStyleIdx="0" presStyleCnt="4" custScaleX="111837" custScaleY="65581" custLinFactNeighborX="-4271" custLinFactNeighborY="3897">
        <dgm:presLayoutVars>
          <dgm:chMax/>
          <dgm:chPref val="3"/>
          <dgm:bulletEnabled val="1"/>
        </dgm:presLayoutVars>
      </dgm:prSet>
      <dgm:spPr/>
    </dgm:pt>
    <dgm:pt modelId="{FE93E30B-6BCB-4F94-BCCD-AA38BE274BC4}" type="pres">
      <dgm:prSet presAssocID="{DD600B82-B0DE-4D10-BCE0-13F26F2A8554}" presName="childText1" presStyleLbl="solidAlignAcc1" presStyleIdx="0" presStyleCnt="4" custScaleX="129982" custScaleY="99479" custLinFactNeighborX="-29417" custLinFactNeighborY="-4783">
        <dgm:presLayoutVars>
          <dgm:chMax val="0"/>
          <dgm:chPref val="0"/>
          <dgm:bulletEnabled val="1"/>
        </dgm:presLayoutVars>
      </dgm:prSet>
      <dgm:spPr/>
    </dgm:pt>
    <dgm:pt modelId="{DA233EFD-EEB9-4EA1-B9EF-DC8E8BBDC513}" type="pres">
      <dgm:prSet presAssocID="{98BA7CDA-1EF1-4E4A-8884-493CEAA28584}" presName="parentText2" presStyleLbl="node1" presStyleIdx="1" presStyleCnt="4" custScaleX="106799" custScaleY="71984" custLinFactNeighborX="-1215" custLinFactNeighborY="-7869">
        <dgm:presLayoutVars>
          <dgm:chMax/>
          <dgm:chPref val="3"/>
          <dgm:bulletEnabled val="1"/>
        </dgm:presLayoutVars>
      </dgm:prSet>
      <dgm:spPr/>
    </dgm:pt>
    <dgm:pt modelId="{571FB0F2-1D8A-4159-A083-A64B415D4CC0}" type="pres">
      <dgm:prSet presAssocID="{98BA7CDA-1EF1-4E4A-8884-493CEAA28584}" presName="childText2" presStyleLbl="solidAlignAcc1" presStyleIdx="1" presStyleCnt="4" custScaleX="138020" custScaleY="135162" custLinFactNeighborX="3962" custLinFactNeighborY="6703">
        <dgm:presLayoutVars>
          <dgm:chMax val="0"/>
          <dgm:chPref val="0"/>
          <dgm:bulletEnabled val="1"/>
        </dgm:presLayoutVars>
      </dgm:prSet>
      <dgm:spPr/>
    </dgm:pt>
    <dgm:pt modelId="{541C7719-2301-4037-8BDB-886A37A99B58}" type="pres">
      <dgm:prSet presAssocID="{B3044D6D-905B-455F-A53A-7849F2A60603}" presName="parentText3" presStyleLbl="node1" presStyleIdx="2" presStyleCnt="4" custScaleX="93847" custScaleY="67744" custLinFactNeighborX="6186" custLinFactNeighborY="-18683">
        <dgm:presLayoutVars>
          <dgm:chMax/>
          <dgm:chPref val="3"/>
          <dgm:bulletEnabled val="1"/>
        </dgm:presLayoutVars>
      </dgm:prSet>
      <dgm:spPr/>
    </dgm:pt>
    <dgm:pt modelId="{032B0BEB-0ACB-4A73-B01C-C6DAE1DDA186}" type="pres">
      <dgm:prSet presAssocID="{B3044D6D-905B-455F-A53A-7849F2A60603}" presName="childText3" presStyleLbl="solidAlignAcc1" presStyleIdx="2" presStyleCnt="4" custScaleX="100823" custLinFactNeighborX="22725" custLinFactNeighborY="-16904">
        <dgm:presLayoutVars>
          <dgm:chMax val="0"/>
          <dgm:chPref val="0"/>
          <dgm:bulletEnabled val="1"/>
        </dgm:presLayoutVars>
      </dgm:prSet>
      <dgm:spPr/>
    </dgm:pt>
    <dgm:pt modelId="{E0C640F8-6770-4A70-B0BD-D68C04882D82}" type="pres">
      <dgm:prSet presAssocID="{1B5A58A1-ACFF-42ED-87D2-B969CA492E63}" presName="parentText4" presStyleLbl="node1" presStyleIdx="3" presStyleCnt="4" custScaleX="94054" custScaleY="59624" custLinFactNeighborX="9652" custLinFactNeighborY="-29284">
        <dgm:presLayoutVars>
          <dgm:chMax/>
          <dgm:chPref val="3"/>
          <dgm:bulletEnabled val="1"/>
        </dgm:presLayoutVars>
      </dgm:prSet>
      <dgm:spPr/>
    </dgm:pt>
    <dgm:pt modelId="{58EBB154-6D0F-4803-8AD4-18DC13A2E6DE}" type="pres">
      <dgm:prSet presAssocID="{1B5A58A1-ACFF-42ED-87D2-B969CA492E63}" presName="childText4" presStyleLbl="solidAlignAcc1" presStyleIdx="3" presStyleCnt="4" custScaleX="111316" custLinFactNeighborX="22945" custLinFactNeighborY="-22953">
        <dgm:presLayoutVars>
          <dgm:chMax val="0"/>
          <dgm:chPref val="0"/>
          <dgm:bulletEnabled val="1"/>
        </dgm:presLayoutVars>
      </dgm:prSet>
      <dgm:spPr/>
    </dgm:pt>
  </dgm:ptLst>
  <dgm:cxnLst>
    <dgm:cxn modelId="{8F8BE10C-9AA6-4B83-AAE2-BEB4506A734B}" type="presOf" srcId="{7F8691A9-807E-4C0E-9589-B52452130F60}" destId="{571FB0F2-1D8A-4159-A083-A64B415D4CC0}" srcOrd="0" destOrd="4" presId="urn:microsoft.com/office/officeart/2009/3/layout/IncreasingArrowsProcess"/>
    <dgm:cxn modelId="{FE555A0E-E237-4A7F-972B-C99232FB2C75}" srcId="{57F69456-A15F-4ECF-B58E-A4CC5FC7D30A}" destId="{DD600B82-B0DE-4D10-BCE0-13F26F2A8554}" srcOrd="0" destOrd="0" parTransId="{F7E1A771-EC68-4077-844C-609C2C061C1D}" sibTransId="{8B3FA076-6A9F-4747-A20B-A99BEA138C24}"/>
    <dgm:cxn modelId="{F5C57014-14AA-4952-80CE-EB221312A907}" srcId="{57F69456-A15F-4ECF-B58E-A4CC5FC7D30A}" destId="{98BA7CDA-1EF1-4E4A-8884-493CEAA28584}" srcOrd="1" destOrd="0" parTransId="{DDE3A05A-E0D4-420C-A268-3EEEA1DE141A}" sibTransId="{1940DFAC-CCB7-4F67-81A4-D0A6D796B5FF}"/>
    <dgm:cxn modelId="{D7CBBC14-07B6-429B-B5C3-061A925150A4}" type="presOf" srcId="{3C03472D-9262-418F-8ADB-2908E511920B}" destId="{571FB0F2-1D8A-4159-A083-A64B415D4CC0}" srcOrd="0" destOrd="3" presId="urn:microsoft.com/office/officeart/2009/3/layout/IncreasingArrowsProcess"/>
    <dgm:cxn modelId="{FAB37922-3586-4FD2-ABE6-D9A8DD9626D7}" type="presOf" srcId="{683D4607-D2E9-4177-8601-7931DDE2BC0B}" destId="{571FB0F2-1D8A-4159-A083-A64B415D4CC0}" srcOrd="0" destOrd="1" presId="urn:microsoft.com/office/officeart/2009/3/layout/IncreasingArrowsProcess"/>
    <dgm:cxn modelId="{1DF20633-0B6E-4F64-933D-19822E43EDAD}" srcId="{98BA7CDA-1EF1-4E4A-8884-493CEAA28584}" destId="{683D4607-D2E9-4177-8601-7931DDE2BC0B}" srcOrd="1" destOrd="0" parTransId="{884F390E-2D61-49B5-9BF5-D233A6758DCC}" sibTransId="{FDED4011-0825-4C54-8571-59CEDEA42B92}"/>
    <dgm:cxn modelId="{3B2E9A37-1386-4B0D-A8C3-789F33BDC000}" srcId="{98BA7CDA-1EF1-4E4A-8884-493CEAA28584}" destId="{7F8691A9-807E-4C0E-9589-B52452130F60}" srcOrd="4" destOrd="0" parTransId="{44467E09-4A87-4BE1-B9D7-872D628545E4}" sibTransId="{362DD146-9096-4D7D-9C57-B621AFAD5382}"/>
    <dgm:cxn modelId="{D54B633B-4AD6-41A4-8C26-DD2B6C070FCC}" type="presOf" srcId="{AF8156D0-9ECC-4D38-972D-0F723985E392}" destId="{FE93E30B-6BCB-4F94-BCCD-AA38BE274BC4}" srcOrd="0" destOrd="0" presId="urn:microsoft.com/office/officeart/2009/3/layout/IncreasingArrowsProcess"/>
    <dgm:cxn modelId="{73521846-30E7-4DF2-9A9D-4A6EACABAD6F}" srcId="{98BA7CDA-1EF1-4E4A-8884-493CEAA28584}" destId="{3C03472D-9262-418F-8ADB-2908E511920B}" srcOrd="3" destOrd="0" parTransId="{41DEDBC9-8137-47E1-BD52-701E106FA7F5}" sibTransId="{A593F132-B163-4039-A98D-782B2756ED9A}"/>
    <dgm:cxn modelId="{93FB3F46-C2C0-463E-97F7-EE2FD2110854}" type="presOf" srcId="{B3044D6D-905B-455F-A53A-7849F2A60603}" destId="{541C7719-2301-4037-8BDB-886A37A99B58}" srcOrd="0" destOrd="0" presId="urn:microsoft.com/office/officeart/2009/3/layout/IncreasingArrowsProcess"/>
    <dgm:cxn modelId="{084DAC47-B2F6-476D-AB2D-46FBD6A012FC}" type="presOf" srcId="{8D5FC7DE-42CC-4C20-85D1-A8F2D2D998B0}" destId="{571FB0F2-1D8A-4159-A083-A64B415D4CC0}" srcOrd="0" destOrd="2" presId="urn:microsoft.com/office/officeart/2009/3/layout/IncreasingArrowsProcess"/>
    <dgm:cxn modelId="{10DEC24A-3765-4C31-B742-EE9B69E038EE}" srcId="{98BA7CDA-1EF1-4E4A-8884-493CEAA28584}" destId="{0E8AD7A4-8EEE-4A66-BE9B-C22569085964}" srcOrd="0" destOrd="0" parTransId="{C69566C6-9060-4BBB-9747-13DA31C80B4A}" sibTransId="{44A13B78-D099-4E99-95AA-7C3480C6111A}"/>
    <dgm:cxn modelId="{2836CA4F-EF2A-4292-9804-A2171D14610C}" type="presOf" srcId="{BE20236C-02D9-41A6-94F2-FE7322F802E1}" destId="{032B0BEB-0ACB-4A73-B01C-C6DAE1DDA186}" srcOrd="0" destOrd="0" presId="urn:microsoft.com/office/officeart/2009/3/layout/IncreasingArrowsProcess"/>
    <dgm:cxn modelId="{1BEFCB50-594E-4E5A-9598-EED7FD2E2AB6}" type="presOf" srcId="{1907F4AB-F71C-4710-8FC3-F73E121965F9}" destId="{032B0BEB-0ACB-4A73-B01C-C6DAE1DDA186}" srcOrd="0" destOrd="1" presId="urn:microsoft.com/office/officeart/2009/3/layout/IncreasingArrowsProcess"/>
    <dgm:cxn modelId="{1DEA7852-7E36-465C-84E9-6C36AF77CCD3}" type="presOf" srcId="{1C594BCF-1AC6-45F1-903E-F36E0688804C}" destId="{FE93E30B-6BCB-4F94-BCCD-AA38BE274BC4}" srcOrd="0" destOrd="1" presId="urn:microsoft.com/office/officeart/2009/3/layout/IncreasingArrowsProcess"/>
    <dgm:cxn modelId="{685C0E71-BE3F-42FC-AE15-50A122AE0C1B}" srcId="{57F69456-A15F-4ECF-B58E-A4CC5FC7D30A}" destId="{B3044D6D-905B-455F-A53A-7849F2A60603}" srcOrd="2" destOrd="0" parTransId="{DC85F349-146E-4275-8CC3-364960FA8EC8}" sibTransId="{D567CE85-CF9C-46F8-9DE1-5673F5D6803A}"/>
    <dgm:cxn modelId="{622BAF77-89A3-432C-BF25-58504C6C60B3}" srcId="{DD600B82-B0DE-4D10-BCE0-13F26F2A8554}" destId="{1034B126-3004-4CD5-85D1-B32D695D5FED}" srcOrd="2" destOrd="0" parTransId="{D7F1FBA9-7503-40DB-B0A0-D15A9115D46B}" sibTransId="{09DA8BDB-0669-4BD3-B665-DFA07050595C}"/>
    <dgm:cxn modelId="{4BBC677E-032A-4018-8AC3-9579A9DC04FB}" srcId="{98BA7CDA-1EF1-4E4A-8884-493CEAA28584}" destId="{8D5FC7DE-42CC-4C20-85D1-A8F2D2D998B0}" srcOrd="2" destOrd="0" parTransId="{9D41566C-71C8-4C82-B551-35D8A2D73701}" sibTransId="{CF89FCAE-ED4D-44B3-99CC-7C45E9FF4284}"/>
    <dgm:cxn modelId="{6B9FFF86-8D74-4797-8923-5F8C255DADDC}" type="presOf" srcId="{BC514B0F-3CF2-4AB4-9CB1-C161095DFADB}" destId="{571FB0F2-1D8A-4159-A083-A64B415D4CC0}" srcOrd="0" destOrd="5" presId="urn:microsoft.com/office/officeart/2009/3/layout/IncreasingArrowsProcess"/>
    <dgm:cxn modelId="{0A5A018B-51DE-4C8D-BFFF-A71C71D41619}" srcId="{B3044D6D-905B-455F-A53A-7849F2A60603}" destId="{1907F4AB-F71C-4710-8FC3-F73E121965F9}" srcOrd="1" destOrd="0" parTransId="{D43A2227-F70B-4229-9E22-5D5792A54544}" sibTransId="{DCA114DF-D58D-4651-8592-EF8558E4D0A4}"/>
    <dgm:cxn modelId="{5DE57A8D-7B66-418B-9C1C-B9A20EA649E4}" srcId="{57F69456-A15F-4ECF-B58E-A4CC5FC7D30A}" destId="{1B5A58A1-ACFF-42ED-87D2-B969CA492E63}" srcOrd="3" destOrd="0" parTransId="{73D1DAC5-E2AC-4888-BCD2-C2D530F90AA0}" sibTransId="{3ACB87CE-D1E6-4103-9ADC-DF352C3FC834}"/>
    <dgm:cxn modelId="{BC45B58D-3129-4706-9C97-F8FA2D314836}" type="presOf" srcId="{93992E60-B465-4831-9913-E2A894A725B5}" destId="{58EBB154-6D0F-4803-8AD4-18DC13A2E6DE}" srcOrd="0" destOrd="0" presId="urn:microsoft.com/office/officeart/2009/3/layout/IncreasingArrowsProcess"/>
    <dgm:cxn modelId="{48BA0B93-9F22-4604-B287-99C20522EE35}" type="presOf" srcId="{0E8AD7A4-8EEE-4A66-BE9B-C22569085964}" destId="{571FB0F2-1D8A-4159-A083-A64B415D4CC0}" srcOrd="0" destOrd="0" presId="urn:microsoft.com/office/officeart/2009/3/layout/IncreasingArrowsProcess"/>
    <dgm:cxn modelId="{E67FD898-351A-4DB7-BD7B-EF22538623D9}" srcId="{B3044D6D-905B-455F-A53A-7849F2A60603}" destId="{BE20236C-02D9-41A6-94F2-FE7322F802E1}" srcOrd="0" destOrd="0" parTransId="{0D1B98A9-53BB-44D7-8BA9-FBD72C97BB1D}" sibTransId="{3B0B0D23-FC5B-492F-8389-37D628077C9C}"/>
    <dgm:cxn modelId="{BFF031A6-06F5-4209-9A2D-622622BC5E92}" srcId="{DD600B82-B0DE-4D10-BCE0-13F26F2A8554}" destId="{AF8156D0-9ECC-4D38-972D-0F723985E392}" srcOrd="0" destOrd="0" parTransId="{1AD8319E-C6FD-4BF2-883E-CDEBB6F781FD}" sibTransId="{F8011000-DBEA-4559-882C-37A0B1950CE6}"/>
    <dgm:cxn modelId="{A46045BA-1D70-469C-AEA2-68EF7D278E56}" type="presOf" srcId="{1B5A58A1-ACFF-42ED-87D2-B969CA492E63}" destId="{E0C640F8-6770-4A70-B0BD-D68C04882D82}" srcOrd="0" destOrd="0" presId="urn:microsoft.com/office/officeart/2009/3/layout/IncreasingArrowsProcess"/>
    <dgm:cxn modelId="{9F2024BC-348C-45AF-8377-E06113BD333F}" type="presOf" srcId="{DD600B82-B0DE-4D10-BCE0-13F26F2A8554}" destId="{8974D2B2-3F47-4991-A4D2-75FEA8282F38}" srcOrd="0" destOrd="0" presId="urn:microsoft.com/office/officeart/2009/3/layout/IncreasingArrowsProcess"/>
    <dgm:cxn modelId="{EE5FE3C3-22A0-41BE-B626-B9BBE1CE92C3}" type="presOf" srcId="{57F69456-A15F-4ECF-B58E-A4CC5FC7D30A}" destId="{14D96B2A-15C7-4AED-BFBC-AFC86B24180C}" srcOrd="0" destOrd="0" presId="urn:microsoft.com/office/officeart/2009/3/layout/IncreasingArrowsProcess"/>
    <dgm:cxn modelId="{5EBC48CB-48E4-4AD0-A2EB-2AC3777CCD41}" srcId="{DD600B82-B0DE-4D10-BCE0-13F26F2A8554}" destId="{1C594BCF-1AC6-45F1-903E-F36E0688804C}" srcOrd="1" destOrd="0" parTransId="{6C4A7BFD-4944-4534-A984-29B0CFF5C294}" sibTransId="{E817A8F6-EE31-4E80-84B2-B2EDCC931C76}"/>
    <dgm:cxn modelId="{783868D0-1604-4797-8781-4D3327814EC2}" srcId="{1B5A58A1-ACFF-42ED-87D2-B969CA492E63}" destId="{93992E60-B465-4831-9913-E2A894A725B5}" srcOrd="0" destOrd="0" parTransId="{E5D08549-ED4B-483B-9882-288DDD904226}" sibTransId="{16C72758-340D-4DCE-956D-6B4EDA927D03}"/>
    <dgm:cxn modelId="{B9B60ED4-910C-4AC2-8364-5D21861C2258}" type="presOf" srcId="{98BA7CDA-1EF1-4E4A-8884-493CEAA28584}" destId="{DA233EFD-EEB9-4EA1-B9EF-DC8E8BBDC513}" srcOrd="0" destOrd="0" presId="urn:microsoft.com/office/officeart/2009/3/layout/IncreasingArrowsProcess"/>
    <dgm:cxn modelId="{B04A53E1-BE9F-4F82-8C87-0F1F864A715D}" srcId="{98BA7CDA-1EF1-4E4A-8884-493CEAA28584}" destId="{9E187F89-F4F7-4716-AF3B-1EC738F5B348}" srcOrd="6" destOrd="0" parTransId="{2BC656BF-5406-4D9F-AADA-75605D8301B4}" sibTransId="{D3E35538-6788-4E94-AC66-1CE6FF3664F2}"/>
    <dgm:cxn modelId="{8C53EDEF-B6EF-4F8C-8C54-7249C9F593C7}" type="presOf" srcId="{9E187F89-F4F7-4716-AF3B-1EC738F5B348}" destId="{571FB0F2-1D8A-4159-A083-A64B415D4CC0}" srcOrd="0" destOrd="6" presId="urn:microsoft.com/office/officeart/2009/3/layout/IncreasingArrowsProcess"/>
    <dgm:cxn modelId="{1483BCF3-C7AD-4BBE-9408-1588DDA4BEB7}" srcId="{98BA7CDA-1EF1-4E4A-8884-493CEAA28584}" destId="{BC514B0F-3CF2-4AB4-9CB1-C161095DFADB}" srcOrd="5" destOrd="0" parTransId="{B80493F4-AB5C-445D-9A07-A47C655C9745}" sibTransId="{DE42FF3C-49A9-427D-9769-4CFCE73C3823}"/>
    <dgm:cxn modelId="{087E76F5-498E-4CA4-BAA3-07D9720EA3D0}" type="presOf" srcId="{1034B126-3004-4CD5-85D1-B32D695D5FED}" destId="{FE93E30B-6BCB-4F94-BCCD-AA38BE274BC4}" srcOrd="0" destOrd="2" presId="urn:microsoft.com/office/officeart/2009/3/layout/IncreasingArrowsProcess"/>
    <dgm:cxn modelId="{DC17C6CF-6FFB-4EC3-9518-DFA1D8355DE3}" type="presParOf" srcId="{14D96B2A-15C7-4AED-BFBC-AFC86B24180C}" destId="{8974D2B2-3F47-4991-A4D2-75FEA8282F38}" srcOrd="0" destOrd="0" presId="urn:microsoft.com/office/officeart/2009/3/layout/IncreasingArrowsProcess"/>
    <dgm:cxn modelId="{679DC2C2-E9EB-42B4-B161-00363DF5A96D}" type="presParOf" srcId="{14D96B2A-15C7-4AED-BFBC-AFC86B24180C}" destId="{FE93E30B-6BCB-4F94-BCCD-AA38BE274BC4}" srcOrd="1" destOrd="0" presId="urn:microsoft.com/office/officeart/2009/3/layout/IncreasingArrowsProcess"/>
    <dgm:cxn modelId="{550C655F-BF80-445A-BCFE-E11208D9C44A}" type="presParOf" srcId="{14D96B2A-15C7-4AED-BFBC-AFC86B24180C}" destId="{DA233EFD-EEB9-4EA1-B9EF-DC8E8BBDC513}" srcOrd="2" destOrd="0" presId="urn:microsoft.com/office/officeart/2009/3/layout/IncreasingArrowsProcess"/>
    <dgm:cxn modelId="{01824CB2-62AE-473E-9570-267F5943160E}" type="presParOf" srcId="{14D96B2A-15C7-4AED-BFBC-AFC86B24180C}" destId="{571FB0F2-1D8A-4159-A083-A64B415D4CC0}" srcOrd="3" destOrd="0" presId="urn:microsoft.com/office/officeart/2009/3/layout/IncreasingArrowsProcess"/>
    <dgm:cxn modelId="{3FE1D904-2E7B-42DB-82DF-4F4AFB1C41B2}" type="presParOf" srcId="{14D96B2A-15C7-4AED-BFBC-AFC86B24180C}" destId="{541C7719-2301-4037-8BDB-886A37A99B58}" srcOrd="4" destOrd="0" presId="urn:microsoft.com/office/officeart/2009/3/layout/IncreasingArrowsProcess"/>
    <dgm:cxn modelId="{E8C7187E-2774-4E71-93B2-954F53A92916}" type="presParOf" srcId="{14D96B2A-15C7-4AED-BFBC-AFC86B24180C}" destId="{032B0BEB-0ACB-4A73-B01C-C6DAE1DDA186}" srcOrd="5" destOrd="0" presId="urn:microsoft.com/office/officeart/2009/3/layout/IncreasingArrowsProcess"/>
    <dgm:cxn modelId="{47AA47D6-7751-4A67-9764-4B47206B7142}" type="presParOf" srcId="{14D96B2A-15C7-4AED-BFBC-AFC86B24180C}" destId="{E0C640F8-6770-4A70-B0BD-D68C04882D82}" srcOrd="6" destOrd="0" presId="urn:microsoft.com/office/officeart/2009/3/layout/IncreasingArrowsProcess"/>
    <dgm:cxn modelId="{CC7054E7-89F9-4D0C-A404-CE7B41A5FA9D}" type="presParOf" srcId="{14D96B2A-15C7-4AED-BFBC-AFC86B24180C}" destId="{58EBB154-6D0F-4803-8AD4-18DC13A2E6DE}" srcOrd="7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74D2B2-3F47-4991-A4D2-75FEA8282F38}">
      <dsp:nvSpPr>
        <dsp:cNvPr id="0" name=""/>
        <dsp:cNvSpPr/>
      </dsp:nvSpPr>
      <dsp:spPr>
        <a:xfrm>
          <a:off x="126307" y="226693"/>
          <a:ext cx="11089225" cy="946695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2916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Aptos" panose="020B0004020202020204" pitchFamily="34" charset="0"/>
            </a:rPr>
            <a:t>Step 1</a:t>
          </a:r>
          <a:endParaRPr lang="zh-TW" altLang="en-US" sz="2400" kern="1200" dirty="0">
            <a:latin typeface="Aptos" panose="020B0004020202020204" pitchFamily="34" charset="0"/>
          </a:endParaRPr>
        </a:p>
      </dsp:txBody>
      <dsp:txXfrm>
        <a:off x="126307" y="463367"/>
        <a:ext cx="10852551" cy="473347"/>
      </dsp:txXfrm>
    </dsp:sp>
    <dsp:sp modelId="{FE93E30B-6BCB-4F94-BCCD-AA38BE274BC4}">
      <dsp:nvSpPr>
        <dsp:cNvPr id="0" name=""/>
        <dsp:cNvSpPr/>
      </dsp:nvSpPr>
      <dsp:spPr>
        <a:xfrm>
          <a:off x="121692" y="916794"/>
          <a:ext cx="2970775" cy="26562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en-US" sz="1600" kern="1200" dirty="0">
              <a:latin typeface="Aptos" panose="020B0004020202020204" pitchFamily="34" charset="0"/>
            </a:rPr>
            <a:t>Education, environmental and dietary modifications (</a:t>
          </a:r>
          <a:r>
            <a:rPr lang="en-US" altLang="en-US" sz="1600" b="1" kern="1200" dirty="0">
              <a:latin typeface="Aptos" panose="020B0004020202020204" pitchFamily="34" charset="0"/>
            </a:rPr>
            <a:t>omega-3 FA</a:t>
          </a:r>
          <a:r>
            <a:rPr lang="en-US" altLang="en-US" sz="1600" kern="1200" dirty="0">
              <a:latin typeface="Aptos" panose="020B0004020202020204" pitchFamily="34" charset="0"/>
            </a:rPr>
            <a:t>)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en-US" sz="1600" kern="1200" dirty="0">
              <a:latin typeface="Aptos" panose="020B0004020202020204" pitchFamily="34" charset="0"/>
            </a:rPr>
            <a:t>Elimination of offending topical/systemic medications</a:t>
          </a:r>
          <a:endParaRPr lang="zh-TW" altLang="en-US" sz="1600" kern="1200" dirty="0">
            <a:latin typeface="Aptos" panose="020B0004020202020204" pitchFamily="34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Aptos" panose="020B0004020202020204" pitchFamily="34" charset="0"/>
            </a:rPr>
            <a:t>Ocular lubricants (</a:t>
          </a:r>
          <a:r>
            <a:rPr lang="en-US" altLang="en-US" sz="1600" b="1" kern="1200" dirty="0">
              <a:solidFill>
                <a:srgbClr val="C00000"/>
              </a:solidFill>
              <a:latin typeface="Aptos" panose="020B0004020202020204" pitchFamily="34" charset="0"/>
            </a:rPr>
            <a:t>lipid-containing supplements if MGD presents</a:t>
          </a:r>
          <a:r>
            <a:rPr lang="en-US" altLang="en-US" sz="1600" kern="1200" dirty="0">
              <a:latin typeface="Aptos" panose="020B0004020202020204" pitchFamily="34" charset="0"/>
            </a:rPr>
            <a:t>)</a:t>
          </a:r>
          <a:endParaRPr lang="zh-TW" altLang="en-US" sz="1600" kern="1200" dirty="0">
            <a:latin typeface="Aptos" panose="020B0004020202020204" pitchFamily="34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Aptos" panose="020B0004020202020204" pitchFamily="34" charset="0"/>
            </a:rPr>
            <a:t>Lid hygiene and warm compress</a:t>
          </a:r>
          <a:endParaRPr lang="zh-TW" altLang="en-US" sz="1600" kern="1200" dirty="0">
            <a:latin typeface="Aptos" panose="020B0004020202020204" pitchFamily="34" charset="0"/>
          </a:endParaRPr>
        </a:p>
      </dsp:txBody>
      <dsp:txXfrm>
        <a:off x="121692" y="916794"/>
        <a:ext cx="2970775" cy="2656223"/>
      </dsp:txXfrm>
    </dsp:sp>
    <dsp:sp modelId="{DA233EFD-EEB9-4EA1-B9EF-DC8E8BBDC513}">
      <dsp:nvSpPr>
        <dsp:cNvPr id="0" name=""/>
        <dsp:cNvSpPr/>
      </dsp:nvSpPr>
      <dsp:spPr>
        <a:xfrm>
          <a:off x="3070092" y="491643"/>
          <a:ext cx="8148759" cy="1039126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2916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Aptos" panose="020B0004020202020204" pitchFamily="34" charset="0"/>
            </a:rPr>
            <a:t>Step 2</a:t>
          </a:r>
          <a:endParaRPr lang="zh-TW" altLang="en-US" sz="2400" kern="1200" dirty="0">
            <a:latin typeface="Aptos" panose="020B0004020202020204" pitchFamily="34" charset="0"/>
          </a:endParaRPr>
        </a:p>
      </dsp:txBody>
      <dsp:txXfrm>
        <a:off x="3070092" y="751425"/>
        <a:ext cx="7888978" cy="519563"/>
      </dsp:txXfrm>
    </dsp:sp>
    <dsp:sp modelId="{571FB0F2-1D8A-4159-A083-A64B415D4CC0}">
      <dsp:nvSpPr>
        <dsp:cNvPr id="0" name=""/>
        <dsp:cNvSpPr/>
      </dsp:nvSpPr>
      <dsp:spPr>
        <a:xfrm>
          <a:off x="3078252" y="1235511"/>
          <a:ext cx="3154486" cy="35170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2199979"/>
              <a:satOff val="-9734"/>
              <a:lumOff val="-16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Aptos" panose="020B0004020202020204" pitchFamily="34" charset="0"/>
            </a:rPr>
            <a:t>Non-preserved lubricants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Aptos" panose="020B0004020202020204" pitchFamily="34" charset="0"/>
            </a:rPr>
            <a:t>Ointment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b="1" kern="1200" dirty="0">
              <a:solidFill>
                <a:schemeClr val="accent2">
                  <a:lumMod val="50000"/>
                </a:schemeClr>
              </a:solidFill>
              <a:latin typeface="Aptos" panose="020B0004020202020204" pitchFamily="34" charset="0"/>
            </a:rPr>
            <a:t>Tea-tree oil wipe for Demodex</a:t>
          </a:r>
          <a:endParaRPr lang="zh-TW" altLang="en-US" sz="1600" b="1" kern="1200" dirty="0">
            <a:solidFill>
              <a:schemeClr val="accent2">
                <a:lumMod val="50000"/>
              </a:schemeClr>
            </a:solidFill>
            <a:latin typeface="Aptos" panose="020B0004020202020204" pitchFamily="34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b="1" kern="1200" dirty="0">
              <a:solidFill>
                <a:schemeClr val="accent1">
                  <a:lumMod val="50000"/>
                </a:schemeClr>
              </a:solidFill>
              <a:latin typeface="Aptos" panose="020B0004020202020204" pitchFamily="34" charset="0"/>
            </a:rPr>
            <a:t>MG expression (manual, </a:t>
          </a:r>
          <a:r>
            <a:rPr lang="en-US" altLang="zh-TW" sz="1600" b="1" kern="1200" dirty="0" err="1">
              <a:solidFill>
                <a:schemeClr val="accent1">
                  <a:lumMod val="50000"/>
                </a:schemeClr>
              </a:solidFill>
              <a:latin typeface="Aptos" panose="020B0004020202020204" pitchFamily="34" charset="0"/>
            </a:rPr>
            <a:t>LipiFlow</a:t>
          </a:r>
          <a:r>
            <a:rPr lang="en-US" altLang="zh-TW" sz="1600" b="1" kern="1200" dirty="0">
              <a:solidFill>
                <a:schemeClr val="accent1">
                  <a:lumMod val="50000"/>
                </a:schemeClr>
              </a:solidFill>
              <a:latin typeface="Aptos" panose="020B0004020202020204" pitchFamily="34" charset="0"/>
            </a:rPr>
            <a:t>)</a:t>
          </a:r>
          <a:endParaRPr lang="zh-TW" altLang="en-US" sz="1600" b="1" kern="1200" dirty="0">
            <a:solidFill>
              <a:schemeClr val="accent1">
                <a:lumMod val="50000"/>
              </a:schemeClr>
            </a:solidFill>
            <a:latin typeface="Aptos" panose="020B0004020202020204" pitchFamily="34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b="1" kern="1200" dirty="0">
              <a:solidFill>
                <a:schemeClr val="accent1">
                  <a:lumMod val="50000"/>
                </a:schemeClr>
              </a:solidFill>
              <a:latin typeface="Aptos" panose="020B0004020202020204" pitchFamily="34" charset="0"/>
            </a:rPr>
            <a:t>IPL</a:t>
          </a:r>
          <a:endParaRPr lang="en-US" altLang="en-US" sz="1600" b="1" kern="1200" dirty="0">
            <a:solidFill>
              <a:schemeClr val="accent1">
                <a:lumMod val="50000"/>
              </a:schemeClr>
            </a:solidFill>
            <a:latin typeface="Aptos" panose="020B0004020202020204" pitchFamily="34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Aptos" panose="020B0004020202020204" pitchFamily="34" charset="0"/>
            </a:rPr>
            <a:t>Topical steroids (limited duration) or Abx/steroid for blepharitis</a:t>
          </a:r>
          <a:endParaRPr lang="zh-TW" altLang="en-US" sz="1600" kern="1200" dirty="0">
            <a:latin typeface="Aptos" panose="020B0004020202020204" pitchFamily="34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Aptos" panose="020B0004020202020204" pitchFamily="34" charset="0"/>
            </a:rPr>
            <a:t>Topical secretagogues</a:t>
          </a:r>
          <a:endParaRPr lang="zh-TW" altLang="en-US" sz="1600" kern="1200" dirty="0">
            <a:latin typeface="Aptos" panose="020B0004020202020204" pitchFamily="34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altLang="en-US" sz="1600" b="1" kern="1200" dirty="0">
              <a:solidFill>
                <a:schemeClr val="accent4">
                  <a:lumMod val="75000"/>
                </a:schemeClr>
              </a:solidFill>
              <a:latin typeface="Aptos" panose="020B0004020202020204" pitchFamily="34" charset="0"/>
            </a:rPr>
            <a:t>Topical Immunomodulator (CsA, LFA-1 antagonist)</a:t>
          </a:r>
          <a:endParaRPr lang="zh-TW" altLang="en-US" sz="1600" b="1" kern="1200" dirty="0">
            <a:solidFill>
              <a:schemeClr val="accent4">
                <a:lumMod val="75000"/>
              </a:schemeClr>
            </a:solidFill>
            <a:latin typeface="Aptos" panose="020B0004020202020204" pitchFamily="34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Aptos" panose="020B0004020202020204" pitchFamily="34" charset="0"/>
            </a:rPr>
            <a:t>Oral macrolide/tetracycline</a:t>
          </a:r>
          <a:endParaRPr lang="zh-TW" altLang="en-US" sz="1600" kern="1200" dirty="0">
            <a:latin typeface="Aptos" panose="020B0004020202020204" pitchFamily="34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Aptos" panose="020B0004020202020204" pitchFamily="34" charset="0"/>
            </a:rPr>
            <a:t>Punctual occlusion</a:t>
          </a:r>
        </a:p>
      </dsp:txBody>
      <dsp:txXfrm>
        <a:off x="3078252" y="1235511"/>
        <a:ext cx="3154486" cy="3517019"/>
      </dsp:txXfrm>
    </dsp:sp>
    <dsp:sp modelId="{541C7719-2301-4037-8BDB-886A37A99B58}">
      <dsp:nvSpPr>
        <dsp:cNvPr id="0" name=""/>
        <dsp:cNvSpPr/>
      </dsp:nvSpPr>
      <dsp:spPr>
        <a:xfrm>
          <a:off x="6202738" y="847154"/>
          <a:ext cx="5015622" cy="977919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2916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Aptos" panose="020B0004020202020204" pitchFamily="34" charset="0"/>
            </a:rPr>
            <a:t>Step 3</a:t>
          </a:r>
          <a:endParaRPr lang="zh-TW" altLang="en-US" sz="2400" kern="1200" dirty="0">
            <a:latin typeface="Aptos" panose="020B0004020202020204" pitchFamily="34" charset="0"/>
          </a:endParaRPr>
        </a:p>
      </dsp:txBody>
      <dsp:txXfrm>
        <a:off x="6202738" y="1091634"/>
        <a:ext cx="4771142" cy="488959"/>
      </dsp:txXfrm>
    </dsp:sp>
    <dsp:sp modelId="{032B0BEB-0ACB-4A73-B01C-C6DAE1DDA186}">
      <dsp:nvSpPr>
        <dsp:cNvPr id="0" name=""/>
        <dsp:cNvSpPr/>
      </dsp:nvSpPr>
      <dsp:spPr>
        <a:xfrm>
          <a:off x="6217688" y="1556782"/>
          <a:ext cx="2304338" cy="26194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4399958"/>
              <a:satOff val="-19468"/>
              <a:lumOff val="-32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Aptos" panose="020B0004020202020204" pitchFamily="34" charset="0"/>
            </a:rPr>
            <a:t>Oral secretagogues</a:t>
          </a:r>
          <a:endParaRPr lang="zh-TW" altLang="en-US" sz="1600" kern="1200" dirty="0">
            <a:latin typeface="Aptos" panose="020B0004020202020204" pitchFamily="34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Aptos" panose="020B0004020202020204" pitchFamily="34" charset="0"/>
            </a:rPr>
            <a:t>Autologous/allogeneic </a:t>
          </a:r>
          <a:r>
            <a:rPr lang="en-US" altLang="en-US" sz="1600" b="1" kern="1200" dirty="0">
              <a:solidFill>
                <a:schemeClr val="accent3">
                  <a:lumMod val="75000"/>
                </a:schemeClr>
              </a:solidFill>
              <a:latin typeface="Aptos" panose="020B0004020202020204" pitchFamily="34" charset="0"/>
            </a:rPr>
            <a:t>serum eye drops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Aptos" panose="020B0004020202020204" pitchFamily="34" charset="0"/>
            </a:rPr>
            <a:t>Therapeutic CL (soft bandage lenses, rigid scleral lenses)</a:t>
          </a:r>
          <a:endParaRPr lang="zh-TW" altLang="en-US" sz="1600" kern="1200" dirty="0">
            <a:latin typeface="Aptos" panose="020B0004020202020204" pitchFamily="34" charset="0"/>
          </a:endParaRPr>
        </a:p>
      </dsp:txBody>
      <dsp:txXfrm>
        <a:off x="6217688" y="1556782"/>
        <a:ext cx="2304338" cy="2619475"/>
      </dsp:txXfrm>
    </dsp:sp>
    <dsp:sp modelId="{E0C640F8-6770-4A70-B0BD-D68C04882D82}">
      <dsp:nvSpPr>
        <dsp:cNvPr id="0" name=""/>
        <dsp:cNvSpPr/>
      </dsp:nvSpPr>
      <dsp:spPr>
        <a:xfrm>
          <a:off x="8379426" y="1233744"/>
          <a:ext cx="2877054" cy="860703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2916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latin typeface="Aptos" panose="020B0004020202020204" pitchFamily="34" charset="0"/>
            </a:rPr>
            <a:t>Step 4</a:t>
          </a:r>
          <a:endParaRPr lang="zh-TW" altLang="en-US" sz="2400" kern="1200" dirty="0">
            <a:latin typeface="Aptos" panose="020B0004020202020204" pitchFamily="34" charset="0"/>
          </a:endParaRPr>
        </a:p>
      </dsp:txBody>
      <dsp:txXfrm>
        <a:off x="8379426" y="1448920"/>
        <a:ext cx="2661878" cy="430351"/>
      </dsp:txXfrm>
    </dsp:sp>
    <dsp:sp modelId="{58EBB154-6D0F-4803-8AD4-18DC13A2E6DE}">
      <dsp:nvSpPr>
        <dsp:cNvPr id="0" name=""/>
        <dsp:cNvSpPr/>
      </dsp:nvSpPr>
      <dsp:spPr>
        <a:xfrm>
          <a:off x="8391934" y="1872295"/>
          <a:ext cx="2567337" cy="26501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6599937"/>
              <a:satOff val="-29202"/>
              <a:lumOff val="-49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solidFill>
                <a:schemeClr val="accent5">
                  <a:lumMod val="75000"/>
                </a:schemeClr>
              </a:solidFill>
              <a:latin typeface="Aptos" panose="020B0004020202020204" pitchFamily="34" charset="0"/>
            </a:rPr>
            <a:t>Topical corticosteroid (longer duration)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Aptos" panose="020B0004020202020204" pitchFamily="34" charset="0"/>
            </a:rPr>
            <a:t>Amniotic membrane grafts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Aptos" panose="020B0004020202020204" pitchFamily="34" charset="0"/>
            </a:rPr>
            <a:t>Surgical punctal occlusion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Aptos" panose="020B0004020202020204" pitchFamily="34" charset="0"/>
            </a:rPr>
            <a:t>Other surgical approaches (e.g. tarsorrhaphy, salivary gland transplantation)</a:t>
          </a:r>
          <a:endParaRPr lang="zh-TW" altLang="en-US" sz="1600" kern="1200" dirty="0">
            <a:latin typeface="Aptos" panose="020B0004020202020204" pitchFamily="34" charset="0"/>
          </a:endParaRPr>
        </a:p>
      </dsp:txBody>
      <dsp:txXfrm>
        <a:off x="8391934" y="1872295"/>
        <a:ext cx="2567337" cy="2650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BB367-7040-7741-9457-6F1AD0DE617B}" type="datetimeFigureOut">
              <a:rPr lang="en-TW" smtClean="0"/>
              <a:t>2025/2/13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45DF18-5BDA-9B41-AB2D-016696BC5CE2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93705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120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日本診斷主要依據可見的異常如</a:t>
            </a:r>
            <a:r>
              <a:rPr lang="en-US" altLang="zh-TW" sz="120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BUT</a:t>
            </a:r>
            <a:r>
              <a:rPr lang="zh-TW" altLang="en-US" sz="120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及</a:t>
            </a:r>
            <a:r>
              <a:rPr lang="en-US" altLang="zh-TW" sz="120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SPK</a:t>
            </a:r>
            <a:r>
              <a:rPr lang="zh-TW" altLang="en-US" sz="120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，認為發炎是乾眼症所造成的結果而不是主要因素</a:t>
            </a:r>
            <a:endParaRPr lang="en-US" altLang="zh-TW" sz="1200" kern="1200" baseline="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120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美國等地則是依據相對較不直觀的異常如淚液滲透壓、發炎</a:t>
            </a:r>
            <a:endParaRPr lang="en-US" altLang="zh-TW" sz="1200" kern="1200" baseline="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9728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Fig. 3. At left, </a:t>
            </a:r>
            <a:r>
              <a:rPr lang="en-US" altLang="zh-TW" b="1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TearLab’s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osmometer collects a liquid sample at the outermost area of the lateral tear meniscus. The I-Pen, at right, gathers a sample with approximately two to five seconds of contact with the tear-soaked palpebral conjunctiva.</a:t>
            </a:r>
            <a:r>
              <a:rPr lang="en-US" altLang="zh-TW" b="0" i="1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Images: Srihari Narayanan, OD, PhD; I-Med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9433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120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AEDS</a:t>
            </a:r>
            <a:r>
              <a:rPr lang="zh-TW" altLang="en-US" sz="120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主要評估淚膜穩定度，淚液崩解時間過短與明顯症狀就可診斷為乾眼症</a:t>
            </a:r>
            <a:endParaRPr lang="en-US" altLang="zh-TW" sz="1200" kern="1200" baseline="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120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但是</a:t>
            </a:r>
            <a:r>
              <a:rPr lang="en-US" altLang="zh-TW" sz="1200" kern="1200" baseline="0" dirty="0" err="1">
                <a:solidFill>
                  <a:schemeClr val="tx1"/>
                </a:solidFill>
                <a:latin typeface="Arial"/>
                <a:ea typeface="+mn-ea"/>
                <a:cs typeface="+mn-cs"/>
              </a:rPr>
              <a:t>sTBUT</a:t>
            </a:r>
            <a:r>
              <a:rPr lang="zh-TW" altLang="en-US" sz="120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並不能代表乾眼的嚴重度或是分類的依據，由此概念衍生出</a:t>
            </a:r>
            <a:r>
              <a:rPr lang="en-US" altLang="zh-TW" sz="120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TFOD(</a:t>
            </a:r>
            <a:r>
              <a:rPr lang="zh-TW" altLang="en-US" sz="120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診斷</a:t>
            </a:r>
            <a:r>
              <a:rPr lang="en-US" altLang="zh-TW" sz="120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)</a:t>
            </a:r>
            <a:r>
              <a:rPr lang="zh-TW" altLang="en-US" sz="120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與</a:t>
            </a:r>
            <a:r>
              <a:rPr lang="en-US" altLang="zh-TW" sz="120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TOFT(</a:t>
            </a:r>
            <a:r>
              <a:rPr lang="zh-TW" altLang="en-US" sz="120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治療</a:t>
            </a:r>
            <a:r>
              <a:rPr lang="en-US" altLang="zh-TW" sz="120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120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利用淚膜的分布狀態來分類屬於缺水型</a:t>
            </a:r>
            <a:r>
              <a:rPr lang="en-US" altLang="zh-TW" sz="120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ADDE</a:t>
            </a:r>
            <a:r>
              <a:rPr lang="zh-TW" altLang="en-US" sz="120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、濕潤不足型</a:t>
            </a:r>
            <a:r>
              <a:rPr lang="en-US" altLang="zh-TW" sz="120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DWDE</a:t>
            </a:r>
            <a:r>
              <a:rPr lang="zh-TW" altLang="en-US" sz="120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、或是揮發型</a:t>
            </a:r>
            <a:r>
              <a:rPr lang="en-US" altLang="zh-TW" sz="120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(</a:t>
            </a:r>
            <a:r>
              <a:rPr lang="zh-TW" altLang="en-US" sz="120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缺油型</a:t>
            </a:r>
            <a:r>
              <a:rPr lang="en-US" altLang="zh-TW" sz="120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)EDE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4195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b="0" i="0" dirty="0" err="1">
                <a:solidFill>
                  <a:srgbClr val="5B616B"/>
                </a:solidFill>
                <a:effectLst/>
                <a:latin typeface="BlinkMacSystemFont"/>
              </a:rPr>
              <a:t>Eur</a:t>
            </a:r>
            <a:r>
              <a:rPr lang="en-US" altLang="zh-TW" b="0" i="0" dirty="0">
                <a:solidFill>
                  <a:srgbClr val="5B616B"/>
                </a:solidFill>
                <a:effectLst/>
                <a:latin typeface="BlinkMacSystemFont"/>
              </a:rPr>
              <a:t> J </a:t>
            </a:r>
            <a:r>
              <a:rPr lang="en-US" altLang="zh-TW" b="0" i="0" dirty="0" err="1">
                <a:solidFill>
                  <a:srgbClr val="5B616B"/>
                </a:solidFill>
                <a:effectLst/>
                <a:latin typeface="BlinkMacSystemFont"/>
              </a:rPr>
              <a:t>Ophthalmol</a:t>
            </a:r>
            <a:r>
              <a:rPr lang="en-US" altLang="zh-TW" b="0" i="0" dirty="0">
                <a:solidFill>
                  <a:srgbClr val="0071BC"/>
                </a:solidFill>
                <a:effectLst/>
                <a:latin typeface="BlinkMacSystemFont"/>
              </a:rPr>
              <a:t>. </a:t>
            </a:r>
            <a:r>
              <a:rPr lang="en-US" altLang="zh-TW" b="0" i="0" dirty="0">
                <a:solidFill>
                  <a:srgbClr val="5B616B"/>
                </a:solidFill>
                <a:effectLst/>
                <a:latin typeface="BlinkMacSystemFont"/>
              </a:rPr>
              <a:t>2023 May;33(3):1294-1307.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BlinkMacSystemFont"/>
              </a:rPr>
              <a:t> </a:t>
            </a:r>
            <a:r>
              <a:rPr lang="en-US" altLang="zh-TW" b="0" i="0" dirty="0" err="1">
                <a:solidFill>
                  <a:srgbClr val="5B616B"/>
                </a:solidFill>
                <a:effectLst/>
                <a:latin typeface="BlinkMacSystemFont"/>
              </a:rPr>
              <a:t>doi</a:t>
            </a:r>
            <a:r>
              <a:rPr lang="en-US" altLang="zh-TW" b="0" i="0" dirty="0">
                <a:solidFill>
                  <a:srgbClr val="5B616B"/>
                </a:solidFill>
                <a:effectLst/>
                <a:latin typeface="BlinkMacSystemFont"/>
              </a:rPr>
              <a:t>: 10.1177/11206721221141481.</a:t>
            </a:r>
          </a:p>
          <a:p>
            <a:pPr algn="l"/>
            <a:r>
              <a:rPr lang="en-US" altLang="zh-TW" b="0" i="0" dirty="0" err="1">
                <a:solidFill>
                  <a:srgbClr val="5B616B"/>
                </a:solidFill>
                <a:effectLst/>
                <a:latin typeface="BlinkMacSystemFont"/>
              </a:rPr>
              <a:t>CsA</a:t>
            </a:r>
            <a:r>
              <a:rPr lang="zh-TW" altLang="en-US" b="0" i="0" dirty="0">
                <a:solidFill>
                  <a:srgbClr val="5B616B"/>
                </a:solidFill>
                <a:effectLst/>
                <a:latin typeface="BlinkMacSystemFont"/>
              </a:rPr>
              <a:t>的效果通常在</a:t>
            </a:r>
            <a:r>
              <a:rPr lang="en-US" altLang="zh-TW" b="0" i="0" dirty="0">
                <a:solidFill>
                  <a:srgbClr val="5B616B"/>
                </a:solidFill>
                <a:effectLst/>
                <a:latin typeface="BlinkMacSystemFont"/>
              </a:rPr>
              <a:t>6-8</a:t>
            </a:r>
            <a:r>
              <a:rPr lang="zh-TW" altLang="en-US" b="0" i="0" dirty="0">
                <a:solidFill>
                  <a:srgbClr val="5B616B"/>
                </a:solidFill>
                <a:effectLst/>
                <a:latin typeface="BlinkMacSystemFont"/>
              </a:rPr>
              <a:t>周時會較顯著，並在持續治療三至六個月後會更加改善</a:t>
            </a:r>
            <a:endParaRPr lang="en-US" altLang="zh-TW" b="0" i="0" dirty="0">
              <a:solidFill>
                <a:srgbClr val="5B616B"/>
              </a:solidFill>
              <a:effectLst/>
              <a:latin typeface="BlinkMacSystemFont"/>
            </a:endParaRPr>
          </a:p>
          <a:p>
            <a:pPr algn="l"/>
            <a:r>
              <a:rPr lang="zh-TW" altLang="en-US" dirty="0"/>
              <a:t>在點用</a:t>
            </a:r>
            <a:r>
              <a:rPr lang="en-US" altLang="zh-TW" dirty="0" err="1"/>
              <a:t>CsA</a:t>
            </a:r>
            <a:r>
              <a:rPr lang="zh-TW" altLang="en-US" dirty="0"/>
              <a:t>前</a:t>
            </a:r>
            <a:r>
              <a:rPr lang="en-US" altLang="zh-TW" dirty="0"/>
              <a:t>15-20</a:t>
            </a:r>
            <a:r>
              <a:rPr lang="zh-TW" altLang="en-US" dirty="0"/>
              <a:t>分鐘先點人工淚液，可以減緩點</a:t>
            </a:r>
            <a:r>
              <a:rPr lang="en-US" altLang="zh-TW" dirty="0" err="1"/>
              <a:t>CsA</a:t>
            </a:r>
            <a:r>
              <a:rPr lang="zh-TW" altLang="en-US" dirty="0"/>
              <a:t>造成的灼熱刺痛感</a:t>
            </a:r>
            <a:endParaRPr lang="en-US" altLang="zh-TW" b="0" i="0" dirty="0">
              <a:solidFill>
                <a:srgbClr val="5B616B"/>
              </a:solidFill>
              <a:effectLst/>
              <a:latin typeface="BlinkMacSystemFont"/>
            </a:endParaRPr>
          </a:p>
          <a:p>
            <a:pPr algn="l"/>
            <a:r>
              <a:rPr lang="en-US" altLang="zh-TW" dirty="0"/>
              <a:t>Administration of ATs 15 – 20 min before and/or after</a:t>
            </a:r>
            <a:r>
              <a:rPr lang="zh-TW" altLang="en-US" dirty="0"/>
              <a:t> </a:t>
            </a:r>
            <a:r>
              <a:rPr lang="en-US" altLang="zh-TW" dirty="0"/>
              <a:t>administration of </a:t>
            </a:r>
            <a:r>
              <a:rPr lang="en-US" altLang="zh-TW" dirty="0" err="1"/>
              <a:t>CsA</a:t>
            </a:r>
            <a:r>
              <a:rPr lang="en-US" altLang="zh-TW" dirty="0"/>
              <a:t> leads to significant improvements</a:t>
            </a:r>
            <a:r>
              <a:rPr lang="zh-TW" altLang="en-US" dirty="0"/>
              <a:t> </a:t>
            </a:r>
            <a:r>
              <a:rPr lang="en-US" altLang="zh-TW" dirty="0"/>
              <a:t>in the symptoms of burning, stinging and irritation previously experienced with </a:t>
            </a:r>
            <a:r>
              <a:rPr lang="en-US" altLang="zh-TW" dirty="0" err="1"/>
              <a:t>CsA</a:t>
            </a:r>
            <a:r>
              <a:rPr lang="en-US" altLang="zh-TW" dirty="0"/>
              <a:t> instillation.</a:t>
            </a:r>
          </a:p>
          <a:p>
            <a:pPr algn="l"/>
            <a:r>
              <a:rPr lang="zh-TW" altLang="en-US" dirty="0"/>
              <a:t>以短期類固醇使用作為使用</a:t>
            </a:r>
            <a:r>
              <a:rPr lang="en-US" altLang="zh-TW" dirty="0" err="1"/>
              <a:t>CsA</a:t>
            </a:r>
            <a:r>
              <a:rPr lang="zh-TW" altLang="en-US" dirty="0"/>
              <a:t>的橋接治療方式是可行的</a:t>
            </a:r>
            <a:endParaRPr lang="en-US" altLang="zh-TW" dirty="0"/>
          </a:p>
          <a:p>
            <a:pPr algn="l"/>
            <a:r>
              <a:rPr lang="en-US" altLang="zh-TW" dirty="0"/>
              <a:t>Initiating short-term treatment</a:t>
            </a:r>
            <a:r>
              <a:rPr lang="zh-TW" altLang="en-US" dirty="0"/>
              <a:t> </a:t>
            </a:r>
            <a:r>
              <a:rPr lang="en-US" altLang="zh-TW" dirty="0"/>
              <a:t>with corticosteroids at the same time or shortly before starting</a:t>
            </a:r>
            <a:r>
              <a:rPr lang="zh-TW" altLang="en-US" dirty="0"/>
              <a:t> </a:t>
            </a:r>
            <a:r>
              <a:rPr lang="en-US" altLang="zh-TW" dirty="0"/>
              <a:t>topical </a:t>
            </a:r>
            <a:r>
              <a:rPr lang="en-US" altLang="zh-TW" dirty="0" err="1"/>
              <a:t>CsA</a:t>
            </a:r>
            <a:r>
              <a:rPr lang="en-US" altLang="zh-TW" dirty="0"/>
              <a:t> therapy (bridging) leads to good outcomes.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0606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去年美國</a:t>
            </a:r>
            <a:r>
              <a:rPr lang="en-US" altLang="zh-TW" dirty="0"/>
              <a:t>FDA</a:t>
            </a:r>
            <a:r>
              <a:rPr lang="zh-TW" altLang="en-US" dirty="0"/>
              <a:t>核准；然而目前國內含</a:t>
            </a:r>
            <a:r>
              <a:rPr lang="en-US" altLang="zh-TW" dirty="0" err="1"/>
              <a:t>lotilaner</a:t>
            </a:r>
            <a:r>
              <a:rPr lang="zh-TW" altLang="en-US" dirty="0"/>
              <a:t>成分的藥物只有貓狗抗寄生蟲口服藥，並無液體劑型或是眼藥型式。</a:t>
            </a:r>
            <a:endParaRPr lang="en-US" altLang="zh-TW" dirty="0"/>
          </a:p>
          <a:p>
            <a:r>
              <a:rPr lang="en-US" altLang="zh-TW" dirty="0"/>
              <a:t>10cc</a:t>
            </a:r>
            <a:r>
              <a:rPr lang="zh-TW" altLang="en-US" dirty="0"/>
              <a:t>裝劑型</a:t>
            </a:r>
            <a:r>
              <a:rPr lang="en-US" altLang="zh-TW" dirty="0"/>
              <a:t>0.25% </a:t>
            </a:r>
            <a:r>
              <a:rPr lang="en-US" altLang="zh-TW" dirty="0" err="1"/>
              <a:t>lotilaner</a:t>
            </a:r>
            <a:r>
              <a:rPr lang="zh-TW" altLang="en-US" dirty="0"/>
              <a:t>藥水，美國售價約為</a:t>
            </a:r>
            <a:r>
              <a:rPr lang="en-US" altLang="zh-TW" dirty="0"/>
              <a:t>$1850~2000</a:t>
            </a:r>
            <a:r>
              <a:rPr lang="zh-TW" altLang="en-US" dirty="0"/>
              <a:t>美金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pPr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8918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melting point of meibum increases in MGD (35°C) as compared to non‑MGD (32°C) because of its altered lipid composition.</a:t>
            </a:r>
          </a:p>
          <a:p>
            <a:r>
              <a:rPr lang="en-US" altLang="zh-TW" dirty="0"/>
              <a:t>The obstruction of ducts with thick meibomian secretions leads to a stagnant and less dynamic tear film.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pPr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4348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pPr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9343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FA1C1-7387-1C65-8B3E-A42E0CC09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A631A6-382B-B5DF-8D44-FB7E5263A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F1BB4-2A84-9D8E-3C19-3312554E2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F17C-A0A7-1846-8C2B-DA4FF37FD092}" type="datetimeFigureOut">
              <a:rPr lang="en-TW" smtClean="0"/>
              <a:t>2025/2/13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A51A8-2CDD-94A8-F650-5471AC5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78371-F4D8-89AD-6EFE-7E48CAB8B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DF68-1B11-AF49-9DA5-DD998B6EC6E3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7309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642D7-E978-04C6-9019-E9B19CF68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EE6BA6-5E7D-5784-F2A8-9A935B9BB3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EB49B-C72E-39A3-F6BE-D816B1E06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F17C-A0A7-1846-8C2B-DA4FF37FD092}" type="datetimeFigureOut">
              <a:rPr lang="en-TW" smtClean="0"/>
              <a:t>2025/2/13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AF973-F7B5-D76A-A6C8-8923679E1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41B43-717B-9E51-A600-5FCB70E4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DF68-1B11-AF49-9DA5-DD998B6EC6E3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83834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D5740D-A49A-7BEB-CD13-A3579650DC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3F17F-D6F8-A711-6232-38BADDE1D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D80C4-ACBE-4F6F-5863-024F89BB3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F17C-A0A7-1846-8C2B-DA4FF37FD092}" type="datetimeFigureOut">
              <a:rPr lang="en-TW" smtClean="0"/>
              <a:t>2025/2/13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36158-859E-EDDD-DDCD-5547BBBF6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7C0D-D42E-9BA0-F08D-ED5E6E824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DF68-1B11-AF49-9DA5-DD998B6EC6E3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97158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E1548-EE16-BF2A-6292-735AE1905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AA4A4-802B-97AB-4B47-1311AB54D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C3DBD-8768-79BF-507F-8D3269AC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F17C-A0A7-1846-8C2B-DA4FF37FD092}" type="datetimeFigureOut">
              <a:rPr lang="en-TW" smtClean="0"/>
              <a:t>2025/2/13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4DE49-18C2-D983-2493-2816A56DA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DEEC2-A4BE-84D9-76C9-773A59894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DF68-1B11-AF49-9DA5-DD998B6EC6E3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5552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DF92F-84CE-8BD9-60F7-F41FBA0C8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37C20-8BD6-1C61-8B8F-8249CB71A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F8F93-4F40-C220-1723-C590D8233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F17C-A0A7-1846-8C2B-DA4FF37FD092}" type="datetimeFigureOut">
              <a:rPr lang="en-TW" smtClean="0"/>
              <a:t>2025/2/13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71D87-D426-40F7-251E-E105A3B7B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79D18-6561-CA4E-75BB-D4CFC2673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DF68-1B11-AF49-9DA5-DD998B6EC6E3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9449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448F0-B8DF-32C6-C7EE-2B2DB3BA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FA7DC-B6BC-6B02-42EF-1D50253C06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B698AC-BB72-F7C6-51E8-B0281B8CE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2160E5-E74A-45A9-E877-92CFA598A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F17C-A0A7-1846-8C2B-DA4FF37FD092}" type="datetimeFigureOut">
              <a:rPr lang="en-TW" smtClean="0"/>
              <a:t>2025/2/13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CB4C9D-48BA-7998-685B-7C30B19DC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685D5-A7A9-6DB6-7516-69EE8CDA4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DF68-1B11-AF49-9DA5-DD998B6EC6E3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68223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0B629-0263-3058-15B1-42D2749DF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7DD1C-250E-79E4-47F8-0E5EF1DAC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B23356-11BD-DB3D-F2E0-F0277A952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FB053-305B-5045-E0B6-950F02F18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C64645-3C97-93DA-6917-5E036B9BEA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194508-3B22-C891-6A9B-A7968F0DF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F17C-A0A7-1846-8C2B-DA4FF37FD092}" type="datetimeFigureOut">
              <a:rPr lang="en-TW" smtClean="0"/>
              <a:t>2025/2/13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DFE8C6-220B-5E71-2874-9BC4093CB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195B72-B31B-822F-EAB1-B05677852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DF68-1B11-AF49-9DA5-DD998B6EC6E3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6434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D486A-CF03-56B2-FC42-FF233875F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E9BC1B-301E-0615-6951-542D5A9AB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F17C-A0A7-1846-8C2B-DA4FF37FD092}" type="datetimeFigureOut">
              <a:rPr lang="en-TW" smtClean="0"/>
              <a:t>2025/2/13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CE528D-0E75-C9C2-60E1-BAA427375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5FFA85-7468-A468-E24C-69F0E1461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DF68-1B11-AF49-9DA5-DD998B6EC6E3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06308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8037E0-128E-F24B-C7DA-D998570CC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F17C-A0A7-1846-8C2B-DA4FF37FD092}" type="datetimeFigureOut">
              <a:rPr lang="en-TW" smtClean="0"/>
              <a:t>2025/2/13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46229-548B-C2DD-3A1C-0CAB38C6D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4DE3A-3889-30DF-4E9B-26B4EE2AD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DF68-1B11-AF49-9DA5-DD998B6EC6E3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22272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A9FCE-0626-FA4B-1EF8-C6E01E11D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378A7-8523-A00E-0D8F-CC515AAEB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38B21-D69D-B704-4E72-BE1E66C9A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3DE2C-0EE9-1638-52A4-54211AD55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F17C-A0A7-1846-8C2B-DA4FF37FD092}" type="datetimeFigureOut">
              <a:rPr lang="en-TW" smtClean="0"/>
              <a:t>2025/2/13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F80EF5-8B47-416A-2596-B4A6B460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42032-D83A-B389-0E5B-436AB4F73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DF68-1B11-AF49-9DA5-DD998B6EC6E3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90130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05E7-C768-F6E5-152C-9E0EC36AC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CEB87E-4A7A-0379-796D-12BF01199A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AE8AB3-811C-1654-5C44-C4B898964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B445A-3A68-4E37-CA38-4FC6B7138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F17C-A0A7-1846-8C2B-DA4FF37FD092}" type="datetimeFigureOut">
              <a:rPr lang="en-TW" smtClean="0"/>
              <a:t>2025/2/13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6FC22-C624-CA08-0FE1-949BBAFBD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A2716-E627-2FD8-6D62-20097F422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DF68-1B11-AF49-9DA5-DD998B6EC6E3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26921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A36424-2521-CE47-FA90-9F0B49D42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5B563-737A-94AF-87BE-AB6E75EF2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D8404-AD9F-C4FF-3EE2-71A907FBAC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2F17C-A0A7-1846-8C2B-DA4FF37FD092}" type="datetimeFigureOut">
              <a:rPr lang="en-TW" smtClean="0"/>
              <a:t>2025/2/13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DD88C-E849-DF6B-516B-3D41307B4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5CF9D-F478-932D-FDCC-2E785ECC56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65DF68-1B11-AF49-9DA5-DD998B6EC6E3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7812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microsoft.com/office/2007/relationships/hdphoto" Target="../media/hdphoto1.wdp"/><Relationship Id="rId10" Type="http://schemas.openxmlformats.org/officeDocument/2006/relationships/image" Target="../media/image24.jpe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F530F-2710-F32C-E10C-34B0E4CF2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ptos" panose="020B0004020202020204" pitchFamily="34" charset="0"/>
              </a:rPr>
              <a:t>乾眼症的診斷與分類</a:t>
            </a: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AFD4C22-9DCE-CEAF-8F74-4580D620967D}"/>
              </a:ext>
            </a:extLst>
          </p:cNvPr>
          <p:cNvSpPr txBox="1"/>
          <p:nvPr/>
        </p:nvSpPr>
        <p:spPr>
          <a:xfrm>
            <a:off x="3143673" y="6491117"/>
            <a:ext cx="9043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400" dirty="0">
                <a:latin typeface="Aptos" panose="020B0004020202020204" pitchFamily="34" charset="0"/>
              </a:rPr>
              <a:t>Indian J </a:t>
            </a:r>
            <a:r>
              <a:rPr lang="en-US" altLang="zh-TW" sz="1400" dirty="0" err="1">
                <a:latin typeface="Aptos" panose="020B0004020202020204" pitchFamily="34" charset="0"/>
              </a:rPr>
              <a:t>Ophthalmol</a:t>
            </a:r>
            <a:r>
              <a:rPr lang="en-US" altLang="zh-TW" sz="1400" dirty="0">
                <a:latin typeface="Aptos" panose="020B0004020202020204" pitchFamily="34" charset="0"/>
              </a:rPr>
              <a:t>. 2022 Jun;70(6):1883-1891. doi:10.4103/ijo.IJO_1804_21.</a:t>
            </a:r>
            <a:endParaRPr lang="zh-TW" altLang="en-US" sz="1400" dirty="0">
              <a:latin typeface="Aptos" panose="020B0004020202020204" pitchFamily="34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A661215-0D06-CA10-982E-55006618FE48}"/>
              </a:ext>
            </a:extLst>
          </p:cNvPr>
          <p:cNvGrpSpPr/>
          <p:nvPr/>
        </p:nvGrpSpPr>
        <p:grpSpPr>
          <a:xfrm>
            <a:off x="9891737" y="89747"/>
            <a:ext cx="1790063" cy="1871478"/>
            <a:chOff x="9334772" y="535154"/>
            <a:chExt cx="1790063" cy="1871478"/>
          </a:xfrm>
        </p:grpSpPr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5EF1EF47-9EB9-6C63-0F15-CB6E8579E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4772" y="535154"/>
              <a:ext cx="1790063" cy="1790063"/>
            </a:xfrm>
            <a:prstGeom prst="rect">
              <a:avLst/>
            </a:prstGeom>
          </p:spPr>
        </p:pic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808EE8A5-07C1-F300-EA79-B6A14C9364BD}"/>
                </a:ext>
              </a:extLst>
            </p:cNvPr>
            <p:cNvSpPr txBox="1"/>
            <p:nvPr/>
          </p:nvSpPr>
          <p:spPr>
            <a:xfrm>
              <a:off x="9915467" y="2037300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  <a:latin typeface="Aptos" panose="020B0004020202020204" pitchFamily="34" charset="0"/>
                </a:rPr>
                <a:t>OSDI</a:t>
              </a:r>
              <a:endParaRPr lang="zh-TW" altLang="en-US" dirty="0">
                <a:solidFill>
                  <a:schemeClr val="bg1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8C82C06E-3177-662B-3969-8DAC33BCC555}"/>
              </a:ext>
            </a:extLst>
          </p:cNvPr>
          <p:cNvGrpSpPr/>
          <p:nvPr/>
        </p:nvGrpSpPr>
        <p:grpSpPr>
          <a:xfrm>
            <a:off x="453583" y="1988840"/>
            <a:ext cx="11295119" cy="3771666"/>
            <a:chOff x="1125860" y="2537654"/>
            <a:chExt cx="9998975" cy="3051586"/>
          </a:xfrm>
        </p:grpSpPr>
        <p:pic>
          <p:nvPicPr>
            <p:cNvPr id="73" name="図 5">
              <a:extLst>
                <a:ext uri="{FF2B5EF4-FFF2-40B4-BE49-F238E27FC236}">
                  <a16:creationId xmlns:a16="http://schemas.microsoft.com/office/drawing/2014/main" id="{467BC920-DEC3-8360-7438-5C9DA4DFC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5860" y="4328478"/>
              <a:ext cx="2192506" cy="1260762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076A1E9-375F-2FA9-00B1-5E96E90C1C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932" y="2537654"/>
              <a:ext cx="2192506" cy="1467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4AF99242-C15E-E71D-49BE-FEE4C70BD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95872" y="2537654"/>
              <a:ext cx="7628963" cy="30515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8" name="矩形: 圓角 87">
              <a:extLst>
                <a:ext uri="{FF2B5EF4-FFF2-40B4-BE49-F238E27FC236}">
                  <a16:creationId xmlns:a16="http://schemas.microsoft.com/office/drawing/2014/main" id="{2689A57C-7676-343F-DD12-B225CD6B0E40}"/>
                </a:ext>
              </a:extLst>
            </p:cNvPr>
            <p:cNvSpPr/>
            <p:nvPr/>
          </p:nvSpPr>
          <p:spPr>
            <a:xfrm>
              <a:off x="5086300" y="3401378"/>
              <a:ext cx="3240360" cy="92710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: 圓角 88">
              <a:extLst>
                <a:ext uri="{FF2B5EF4-FFF2-40B4-BE49-F238E27FC236}">
                  <a16:creationId xmlns:a16="http://schemas.microsoft.com/office/drawing/2014/main" id="{91A00E5F-90BF-BBF7-3B8E-56F75014AFDC}"/>
                </a:ext>
              </a:extLst>
            </p:cNvPr>
            <p:cNvSpPr/>
            <p:nvPr/>
          </p:nvSpPr>
          <p:spPr>
            <a:xfrm>
              <a:off x="6739420" y="4871130"/>
              <a:ext cx="3027400" cy="50405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0184698A-E7DC-5297-EED7-C7A0BA0BD8FB}"/>
                </a:ext>
              </a:extLst>
            </p:cNvPr>
            <p:cNvSpPr txBox="1"/>
            <p:nvPr/>
          </p:nvSpPr>
          <p:spPr>
            <a:xfrm>
              <a:off x="2716288" y="4063447"/>
              <a:ext cx="2192506" cy="298820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1">
                      <a:lumMod val="50000"/>
                    </a:schemeClr>
                  </a:solidFill>
                  <a:latin typeface="Aptos" panose="020B0004020202020204" pitchFamily="34" charset="0"/>
                </a:rPr>
                <a:t>OCI, OSDI, DEQS,…</a:t>
              </a:r>
              <a:endParaRPr lang="zh-TW" altLang="en-US" dirty="0">
                <a:solidFill>
                  <a:schemeClr val="accent1">
                    <a:lumMod val="50000"/>
                  </a:schemeClr>
                </a:solidFill>
                <a:latin typeface="Aptos" panose="020B00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990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06D714-6305-4575-58CF-C735CDC9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脈衝光與熱脈動治療的比較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D0B836B-DE81-CD7D-AA94-C41EA10753DC}"/>
              </a:ext>
            </a:extLst>
          </p:cNvPr>
          <p:cNvSpPr txBox="1"/>
          <p:nvPr/>
        </p:nvSpPr>
        <p:spPr>
          <a:xfrm>
            <a:off x="1631505" y="6491117"/>
            <a:ext cx="1055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400" dirty="0">
                <a:latin typeface="Aptos" panose="020B0004020202020204" pitchFamily="34" charset="0"/>
              </a:rPr>
              <a:t>Indian J </a:t>
            </a:r>
            <a:r>
              <a:rPr lang="en-US" altLang="zh-TW" sz="1400" dirty="0" err="1">
                <a:latin typeface="Aptos" panose="020B0004020202020204" pitchFamily="34" charset="0"/>
              </a:rPr>
              <a:t>Ophthalmol</a:t>
            </a:r>
            <a:r>
              <a:rPr lang="en-US" altLang="zh-TW" sz="1400" dirty="0">
                <a:latin typeface="Aptos" panose="020B0004020202020204" pitchFamily="34" charset="0"/>
              </a:rPr>
              <a:t>. 2023 Apr;71(4):1348-1356. doi:10.4103/IJO.IJO_2841_22.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2C0DE9E-26A0-41D2-F432-64AE50BF4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412776"/>
            <a:ext cx="9937104" cy="494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9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059026-9663-216D-5C77-6F21CC1AF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乾眼症的診斷</a:t>
            </a:r>
            <a:r>
              <a:rPr lang="zh-TW" altLang="en-US" sz="3200" dirty="0"/>
              <a:t> </a:t>
            </a:r>
            <a:r>
              <a:rPr lang="en-US" altLang="zh-TW" sz="3200" dirty="0">
                <a:latin typeface="Aptos" panose="020B0004020202020204" pitchFamily="34" charset="0"/>
              </a:rPr>
              <a:t>(TFOS DEWS</a:t>
            </a:r>
            <a:r>
              <a:rPr lang="zh-TW" altLang="en-US" sz="3200" dirty="0">
                <a:latin typeface="Aptos" panose="020B0004020202020204" pitchFamily="34" charset="0"/>
              </a:rPr>
              <a:t> </a:t>
            </a:r>
            <a:r>
              <a:rPr lang="en-US" altLang="zh-TW" sz="3200" dirty="0">
                <a:latin typeface="Aptos" panose="020B0004020202020204" pitchFamily="34" charset="0"/>
              </a:rPr>
              <a:t>II 2017)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1852523-0563-5D6A-99DA-6193483E0F6D}"/>
              </a:ext>
            </a:extLst>
          </p:cNvPr>
          <p:cNvSpPr txBox="1"/>
          <p:nvPr/>
        </p:nvSpPr>
        <p:spPr>
          <a:xfrm>
            <a:off x="5294365" y="6334780"/>
            <a:ext cx="6896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400" dirty="0" err="1">
                <a:latin typeface="Aptos" panose="020B0004020202020204" pitchFamily="34" charset="0"/>
              </a:rPr>
              <a:t>Ocul</a:t>
            </a:r>
            <a:r>
              <a:rPr lang="en-US" altLang="zh-TW" sz="1400" dirty="0">
                <a:latin typeface="Aptos" panose="020B0004020202020204" pitchFamily="34" charset="0"/>
              </a:rPr>
              <a:t> Surf. 2013 Oct;11(4):246-58. doi:10.1016/j.jtos.2013.07.003.</a:t>
            </a:r>
          </a:p>
          <a:p>
            <a:pPr algn="r"/>
            <a:r>
              <a:rPr lang="en-US" altLang="zh-TW" sz="1400" dirty="0" err="1">
                <a:latin typeface="Aptos" panose="020B0004020202020204" pitchFamily="34" charset="0"/>
              </a:rPr>
              <a:t>Ocul</a:t>
            </a:r>
            <a:r>
              <a:rPr lang="en-US" altLang="zh-TW" sz="1400" dirty="0">
                <a:latin typeface="Aptos" panose="020B0004020202020204" pitchFamily="34" charset="0"/>
              </a:rPr>
              <a:t> Surf. 2017 Jul;15(3):544-579. doi:10.1016/j.jtos.2017.05.001.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5EA0B718-82A8-C07A-902C-7254C23EDB4E}"/>
              </a:ext>
            </a:extLst>
          </p:cNvPr>
          <p:cNvGrpSpPr/>
          <p:nvPr/>
        </p:nvGrpSpPr>
        <p:grpSpPr>
          <a:xfrm>
            <a:off x="3863752" y="1321929"/>
            <a:ext cx="7959200" cy="5056100"/>
            <a:chOff x="3286100" y="1318419"/>
            <a:chExt cx="7959200" cy="50561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0440E15-5899-E0A2-1AE2-0BEC269E7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6100" y="1318419"/>
              <a:ext cx="7959200" cy="5056100"/>
            </a:xfrm>
            <a:prstGeom prst="rect">
              <a:avLst/>
            </a:prstGeom>
          </p:spPr>
        </p:pic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8474B6F2-E82A-75B6-6E43-393D217CFEB5}"/>
                </a:ext>
              </a:extLst>
            </p:cNvPr>
            <p:cNvSpPr/>
            <p:nvPr/>
          </p:nvSpPr>
          <p:spPr>
            <a:xfrm>
              <a:off x="6363048" y="2747459"/>
              <a:ext cx="974660" cy="223224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8" name="Picture 2" descr="Schirmer test showing that the affected right eye wets 15 mm of... |  Download Scientific Diagram">
            <a:extLst>
              <a:ext uri="{FF2B5EF4-FFF2-40B4-BE49-F238E27FC236}">
                <a16:creationId xmlns:a16="http://schemas.microsoft.com/office/drawing/2014/main" id="{AFABE50F-24EA-E789-99F3-90E115AAE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7"/>
          <a:stretch/>
        </p:blipFill>
        <p:spPr bwMode="auto">
          <a:xfrm>
            <a:off x="393774" y="1328328"/>
            <a:ext cx="1705631" cy="103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0F4F3D1E-6264-B617-F0F0-4D0F4A62C5AD}"/>
              </a:ext>
            </a:extLst>
          </p:cNvPr>
          <p:cNvGrpSpPr/>
          <p:nvPr/>
        </p:nvGrpSpPr>
        <p:grpSpPr>
          <a:xfrm>
            <a:off x="2063552" y="4823153"/>
            <a:ext cx="1656184" cy="1554876"/>
            <a:chOff x="4147262" y="1997222"/>
            <a:chExt cx="4716202" cy="3528877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7913DF20-A34D-4C85-A220-F221328CB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47262" y="1997222"/>
              <a:ext cx="4716202" cy="3528877"/>
            </a:xfrm>
            <a:prstGeom prst="rect">
              <a:avLst/>
            </a:prstGeom>
          </p:spPr>
        </p:pic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6044BAED-3AB6-30A6-F51F-789FD1E611A3}"/>
                </a:ext>
              </a:extLst>
            </p:cNvPr>
            <p:cNvSpPr/>
            <p:nvPr/>
          </p:nvSpPr>
          <p:spPr>
            <a:xfrm>
              <a:off x="6886500" y="4005064"/>
              <a:ext cx="1080120" cy="576064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71170EE3-8E14-944B-A3C6-A8F46EBDF8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774" y="2374817"/>
            <a:ext cx="3325963" cy="2448337"/>
          </a:xfrm>
          <a:prstGeom prst="rect">
            <a:avLst/>
          </a:prstGeom>
        </p:spPr>
      </p:pic>
      <p:pic>
        <p:nvPicPr>
          <p:cNvPr id="7" name="圖片 6" descr="一張含有 綠色, 坐, 食物, 玻璃 的圖片&#10;&#10;自動產生的描述">
            <a:extLst>
              <a:ext uri="{FF2B5EF4-FFF2-40B4-BE49-F238E27FC236}">
                <a16:creationId xmlns:a16="http://schemas.microsoft.com/office/drawing/2014/main" id="{32C4BBAC-A955-AD55-B99D-C860D643B4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4926" y="1332062"/>
            <a:ext cx="1944811" cy="1039020"/>
          </a:xfrm>
          <a:prstGeom prst="rect">
            <a:avLst/>
          </a:prstGeom>
        </p:spPr>
      </p:pic>
      <p:pic>
        <p:nvPicPr>
          <p:cNvPr id="2050" name="Picture 2" descr="Full Image">
            <a:extLst>
              <a:ext uri="{FF2B5EF4-FFF2-40B4-BE49-F238E27FC236}">
                <a16:creationId xmlns:a16="http://schemas.microsoft.com/office/drawing/2014/main" id="{62C36F49-2EEA-8262-5359-49A65AF0E8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0399" y="4815685"/>
            <a:ext cx="1800200" cy="156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32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9FBB88-25A1-20BB-8F7A-B05C6BF73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乾眼症的診斷</a:t>
            </a:r>
            <a:r>
              <a:rPr lang="zh-TW" altLang="en-US" sz="3200" dirty="0"/>
              <a:t> </a:t>
            </a:r>
            <a:r>
              <a:rPr lang="en-US" altLang="zh-TW" sz="3200" dirty="0">
                <a:latin typeface="Aptos" panose="020B0004020202020204" pitchFamily="34" charset="0"/>
              </a:rPr>
              <a:t>(ADES TFOD</a:t>
            </a:r>
            <a:r>
              <a:rPr lang="zh-TW" altLang="en-US" sz="3200" dirty="0">
                <a:latin typeface="Aptos" panose="020B0004020202020204" pitchFamily="34" charset="0"/>
              </a:rPr>
              <a:t> </a:t>
            </a:r>
            <a:r>
              <a:rPr lang="en-US" altLang="zh-TW" sz="3200" dirty="0">
                <a:latin typeface="Aptos" panose="020B0004020202020204" pitchFamily="34" charset="0"/>
              </a:rPr>
              <a:t>2017)</a:t>
            </a:r>
            <a:endParaRPr lang="zh-TW" altLang="en-US" sz="3200" dirty="0">
              <a:latin typeface="Aptos" panose="020B00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9036C73-BE1F-6ED2-AF26-F971E07B2E22}"/>
              </a:ext>
            </a:extLst>
          </p:cNvPr>
          <p:cNvSpPr txBox="1"/>
          <p:nvPr/>
        </p:nvSpPr>
        <p:spPr>
          <a:xfrm>
            <a:off x="3143673" y="6491117"/>
            <a:ext cx="9043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400" dirty="0">
                <a:latin typeface="Aptos" panose="020B0004020202020204" pitchFamily="34" charset="0"/>
              </a:rPr>
              <a:t>Indian J </a:t>
            </a:r>
            <a:r>
              <a:rPr lang="en-US" altLang="zh-TW" sz="1400" dirty="0" err="1">
                <a:latin typeface="Aptos" panose="020B0004020202020204" pitchFamily="34" charset="0"/>
              </a:rPr>
              <a:t>Ophthalmol</a:t>
            </a:r>
            <a:r>
              <a:rPr lang="en-US" altLang="zh-TW" sz="1400" dirty="0">
                <a:latin typeface="Aptos" panose="020B0004020202020204" pitchFamily="34" charset="0"/>
              </a:rPr>
              <a:t>. 2022 Jun;70(6):1883-1891. doi:10.4103/ijo.IJO_1804_21.</a:t>
            </a:r>
            <a:endParaRPr lang="zh-TW" altLang="en-US" sz="1400" dirty="0">
              <a:latin typeface="Aptos" panose="020B00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A4EDC5F-8FD0-F9E5-AB29-A29AB431F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2392" y="1340769"/>
            <a:ext cx="2044494" cy="14393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F308258-9DD4-A235-B2E6-6B23DB61A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632" y="1340769"/>
            <a:ext cx="7251880" cy="503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0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DF60A0-1859-CEBB-FE3D-91C02CC65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乾眼症的治療</a:t>
            </a:r>
          </a:p>
        </p:txBody>
      </p:sp>
    </p:spTree>
    <p:extLst>
      <p:ext uri="{BB962C8B-B14F-4D97-AF65-F5344CB8AC3E}">
        <p14:creationId xmlns:p14="http://schemas.microsoft.com/office/powerpoint/2010/main" val="194663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CD2A0415-5EEC-EB8B-5DC2-67963C98CC69}"/>
              </a:ext>
            </a:extLst>
          </p:cNvPr>
          <p:cNvGrpSpPr/>
          <p:nvPr/>
        </p:nvGrpSpPr>
        <p:grpSpPr>
          <a:xfrm>
            <a:off x="1631504" y="213488"/>
            <a:ext cx="8928992" cy="6431024"/>
            <a:chOff x="5878388" y="1412776"/>
            <a:chExt cx="6167327" cy="453650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37A5BA06-EB24-E34B-4BDB-FDF5DD7D8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78388" y="1412776"/>
              <a:ext cx="6167327" cy="4536504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3DC59784-98E3-EBF2-C008-88A2C8C7AEB0}"/>
                </a:ext>
              </a:extLst>
            </p:cNvPr>
            <p:cNvSpPr txBox="1"/>
            <p:nvPr/>
          </p:nvSpPr>
          <p:spPr>
            <a:xfrm>
              <a:off x="8395674" y="1700019"/>
              <a:ext cx="1132756" cy="549532"/>
            </a:xfrm>
            <a:prstGeom prst="ellipse">
              <a:avLst/>
            </a:prstGeom>
            <a:solidFill>
              <a:srgbClr val="68417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500" b="1" dirty="0"/>
                <a:t>淚膜不穩</a:t>
              </a:r>
              <a:endParaRPr lang="en-US" altLang="zh-TW" sz="1500" b="1" dirty="0"/>
            </a:p>
            <a:p>
              <a:pPr algn="ctr"/>
              <a:r>
                <a:rPr lang="zh-TW" altLang="en-US" sz="1500" b="1" dirty="0"/>
                <a:t>分泌過少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9686E85A-F990-10D5-543D-A0E1815B5D81}"/>
                </a:ext>
              </a:extLst>
            </p:cNvPr>
            <p:cNvSpPr txBox="1"/>
            <p:nvPr/>
          </p:nvSpPr>
          <p:spPr>
            <a:xfrm>
              <a:off x="10056255" y="3100966"/>
              <a:ext cx="1044466" cy="580062"/>
            </a:xfrm>
            <a:prstGeom prst="ellipse">
              <a:avLst/>
            </a:prstGeom>
            <a:solidFill>
              <a:srgbClr val="1974A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/>
                <a:t>滲透壓</a:t>
              </a:r>
              <a:endParaRPr lang="en-US" altLang="zh-TW" sz="1600" b="1" dirty="0"/>
            </a:p>
            <a:p>
              <a:pPr algn="ctr"/>
              <a:r>
                <a:rPr lang="zh-TW" altLang="en-US" sz="1600" b="1" dirty="0"/>
                <a:t>上升</a:t>
              </a: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2339F1E-3FF6-BF9A-EE4B-01D9CBDEFF9D}"/>
                </a:ext>
              </a:extLst>
            </p:cNvPr>
            <p:cNvSpPr txBox="1"/>
            <p:nvPr/>
          </p:nvSpPr>
          <p:spPr>
            <a:xfrm>
              <a:off x="9359944" y="4646135"/>
              <a:ext cx="1044466" cy="589127"/>
            </a:xfrm>
            <a:prstGeom prst="ellipse">
              <a:avLst/>
            </a:prstGeom>
            <a:solidFill>
              <a:srgbClr val="55834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/>
                <a:t>細胞</a:t>
              </a:r>
              <a:endParaRPr lang="en-US" altLang="zh-TW" sz="1600" b="1" dirty="0"/>
            </a:p>
            <a:p>
              <a:pPr algn="ctr"/>
              <a:r>
                <a:rPr lang="zh-TW" altLang="en-US" sz="1600" b="1" dirty="0"/>
                <a:t>凋亡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2E7C48EE-C7DA-F9EE-45F8-1CA15ECCC9BF}"/>
                </a:ext>
              </a:extLst>
            </p:cNvPr>
            <p:cNvSpPr txBox="1"/>
            <p:nvPr/>
          </p:nvSpPr>
          <p:spPr>
            <a:xfrm>
              <a:off x="7072064" y="4071367"/>
              <a:ext cx="804674" cy="580062"/>
            </a:xfrm>
            <a:prstGeom prst="ellipse">
              <a:avLst/>
            </a:prstGeom>
            <a:solidFill>
              <a:srgbClr val="7A0030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altLang="zh-TW" sz="600" b="1" dirty="0"/>
            </a:p>
            <a:p>
              <a:pPr algn="ctr"/>
              <a:r>
                <a:rPr lang="zh-TW" altLang="en-US" sz="2000" b="1" dirty="0"/>
                <a:t>發炎</a:t>
              </a:r>
              <a:endParaRPr lang="en-US" altLang="zh-TW" sz="2000" b="1" dirty="0"/>
            </a:p>
            <a:p>
              <a:pPr algn="ctr"/>
              <a:endParaRPr lang="zh-TW" altLang="en-US" sz="600" b="1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7135708D-209E-6614-831B-E75F75C82CC3}"/>
                </a:ext>
              </a:extLst>
            </p:cNvPr>
            <p:cNvSpPr/>
            <p:nvPr/>
          </p:nvSpPr>
          <p:spPr>
            <a:xfrm>
              <a:off x="8686700" y="2492896"/>
              <a:ext cx="576064" cy="2880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908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885B1-4F83-2816-56A7-8CDAF9FE0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ptos" panose="020B0004020202020204" pitchFamily="34" charset="0"/>
              </a:rPr>
              <a:t>DEWS II Staged Management</a:t>
            </a:r>
            <a:r>
              <a:rPr lang="zh-TW" altLang="en-US" dirty="0">
                <a:latin typeface="Aptos" panose="020B0004020202020204" pitchFamily="34" charset="0"/>
              </a:rPr>
              <a:t> </a:t>
            </a:r>
            <a:r>
              <a:rPr lang="en-US" altLang="zh-TW" dirty="0">
                <a:latin typeface="Aptos" panose="020B0004020202020204" pitchFamily="34" charset="0"/>
              </a:rPr>
              <a:t>&amp;</a:t>
            </a:r>
            <a:r>
              <a:rPr lang="zh-TW" altLang="en-US" dirty="0">
                <a:latin typeface="Aptos" panose="020B0004020202020204" pitchFamily="34" charset="0"/>
              </a:rPr>
              <a:t> </a:t>
            </a:r>
            <a:r>
              <a:rPr lang="en-US" altLang="zh-TW" dirty="0">
                <a:latin typeface="Aptos" panose="020B0004020202020204" pitchFamily="34" charset="0"/>
              </a:rPr>
              <a:t>Treatment</a:t>
            </a:r>
            <a:endParaRPr lang="zh-TW" altLang="en-US" dirty="0"/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53B6A3BF-3C5C-BD5D-A92B-138644645173}"/>
              </a:ext>
            </a:extLst>
          </p:cNvPr>
          <p:cNvGraphicFramePr/>
          <p:nvPr/>
        </p:nvGraphicFramePr>
        <p:xfrm>
          <a:off x="387896" y="1080120"/>
          <a:ext cx="12188825" cy="5301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C2C4700B-5637-0E09-A7C9-16D68F84044D}"/>
              </a:ext>
            </a:extLst>
          </p:cNvPr>
          <p:cNvSpPr txBox="1"/>
          <p:nvPr/>
        </p:nvSpPr>
        <p:spPr>
          <a:xfrm>
            <a:off x="1631505" y="6491117"/>
            <a:ext cx="1055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400" dirty="0" err="1">
                <a:latin typeface="Aptos" panose="020B0004020202020204" pitchFamily="34" charset="0"/>
              </a:rPr>
              <a:t>Ocul</a:t>
            </a:r>
            <a:r>
              <a:rPr lang="en-US" altLang="zh-TW" sz="1400" dirty="0">
                <a:latin typeface="Aptos" panose="020B0004020202020204" pitchFamily="34" charset="0"/>
              </a:rPr>
              <a:t> Surf. 2017 Jul;15(3):575-628. doi:10.1016/j.jtos.2017.05.006.</a:t>
            </a:r>
          </a:p>
        </p:txBody>
      </p:sp>
    </p:spTree>
    <p:extLst>
      <p:ext uri="{BB962C8B-B14F-4D97-AF65-F5344CB8AC3E}">
        <p14:creationId xmlns:p14="http://schemas.microsoft.com/office/powerpoint/2010/main" val="61633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B0C6F9DE-6DCB-1406-CF52-04B366982105}"/>
              </a:ext>
            </a:extLst>
          </p:cNvPr>
          <p:cNvSpPr txBox="1"/>
          <p:nvPr/>
        </p:nvSpPr>
        <p:spPr>
          <a:xfrm>
            <a:off x="1631505" y="6491117"/>
            <a:ext cx="1055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400" dirty="0" err="1">
                <a:latin typeface="Aptos" panose="020B0004020202020204" pitchFamily="34" charset="0"/>
              </a:rPr>
              <a:t>Eur</a:t>
            </a:r>
            <a:r>
              <a:rPr lang="en-US" altLang="zh-TW" sz="1400" dirty="0">
                <a:latin typeface="Aptos" panose="020B0004020202020204" pitchFamily="34" charset="0"/>
              </a:rPr>
              <a:t> J </a:t>
            </a:r>
            <a:r>
              <a:rPr lang="en-US" altLang="zh-TW" sz="1400" dirty="0" err="1">
                <a:latin typeface="Aptos" panose="020B0004020202020204" pitchFamily="34" charset="0"/>
              </a:rPr>
              <a:t>Ophthalmol</a:t>
            </a:r>
            <a:r>
              <a:rPr lang="en-US" altLang="zh-TW" sz="1400" dirty="0">
                <a:latin typeface="Aptos" panose="020B0004020202020204" pitchFamily="34" charset="0"/>
              </a:rPr>
              <a:t>. 2023 May;33(3):1294-1307. </a:t>
            </a:r>
            <a:r>
              <a:rPr lang="en-US" altLang="zh-TW" sz="1400" dirty="0" err="1">
                <a:latin typeface="Aptos" panose="020B0004020202020204" pitchFamily="34" charset="0"/>
              </a:rPr>
              <a:t>doi</a:t>
            </a:r>
            <a:r>
              <a:rPr lang="en-US" altLang="zh-TW" sz="1400" dirty="0">
                <a:latin typeface="Aptos" panose="020B0004020202020204" pitchFamily="34" charset="0"/>
              </a:rPr>
              <a:t>: 10.1177/11206721221141481.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850D77A-3E11-4CAE-EBD4-B57BA531D1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353" y="332657"/>
            <a:ext cx="4536504" cy="207456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B3B6198-3874-C409-FB7C-D1829495B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1628801"/>
            <a:ext cx="7391014" cy="477705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440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41F62F7D-DD7F-9894-1499-0A8B56B56B11}"/>
              </a:ext>
            </a:extLst>
          </p:cNvPr>
          <p:cNvSpPr txBox="1"/>
          <p:nvPr/>
        </p:nvSpPr>
        <p:spPr>
          <a:xfrm>
            <a:off x="1631505" y="6491117"/>
            <a:ext cx="1055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400" dirty="0">
                <a:latin typeface="Aptos" panose="020B0004020202020204" pitchFamily="34" charset="0"/>
              </a:rPr>
              <a:t>Br J </a:t>
            </a:r>
            <a:r>
              <a:rPr lang="en-US" altLang="zh-TW" sz="1400" dirty="0" err="1">
                <a:latin typeface="Aptos" panose="020B0004020202020204" pitchFamily="34" charset="0"/>
              </a:rPr>
              <a:t>Ophthalmol</a:t>
            </a:r>
            <a:r>
              <a:rPr lang="en-US" altLang="zh-TW" sz="1400" dirty="0">
                <a:latin typeface="Aptos" panose="020B0004020202020204" pitchFamily="34" charset="0"/>
              </a:rPr>
              <a:t> 2016;100:300–306. doi:10.1136/bjophthalmol-2015-307415.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BD8D5A1B-21C5-6A4A-B8CE-BDD97F878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瞼板腺功能障礙的治療方式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1A4CD01-174E-12AB-8503-81524C8AA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09" y="1334150"/>
            <a:ext cx="6766635" cy="503698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1ABC46FD-9D31-8A11-4F8D-F24A9E01D023}"/>
              </a:ext>
            </a:extLst>
          </p:cNvPr>
          <p:cNvSpPr/>
          <p:nvPr/>
        </p:nvSpPr>
        <p:spPr>
          <a:xfrm>
            <a:off x="6204268" y="4551680"/>
            <a:ext cx="695960" cy="2454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D55122C-11AB-8587-6177-E9614C9389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1944" y="315610"/>
            <a:ext cx="6431258" cy="617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0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CF5EE79C-3F98-ACC0-A4FE-01CCC14DF5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8663" y="2020633"/>
            <a:ext cx="3482524" cy="153448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5FCC170-A54E-F361-6491-1C9C8758CB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116" y="2752326"/>
            <a:ext cx="2796468" cy="361717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D06D714-6305-4575-58CF-C735CDC9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瞼板腺功能障礙的治療方式</a:t>
            </a:r>
          </a:p>
        </p:txBody>
      </p:sp>
      <p:pic>
        <p:nvPicPr>
          <p:cNvPr id="3078" name="Picture 6" descr="Dry Eye Treatment LipiFlow Calgary Edmonton AB">
            <a:extLst>
              <a:ext uri="{FF2B5EF4-FFF2-40B4-BE49-F238E27FC236}">
                <a16:creationId xmlns:a16="http://schemas.microsoft.com/office/drawing/2014/main" id="{C6486D9F-F885-60C3-3A59-CF165CE628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68663" y="3555121"/>
            <a:ext cx="3482524" cy="208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ntense Pulsed Light (IPL) - Dry Eye Doctor">
            <a:extLst>
              <a:ext uri="{FF2B5EF4-FFF2-40B4-BE49-F238E27FC236}">
                <a16:creationId xmlns:a16="http://schemas.microsoft.com/office/drawing/2014/main" id="{AF763922-8E06-479A-CBA2-244C8B98B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2020633"/>
            <a:ext cx="3482524" cy="232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2BE84B8-1778-F8F9-1124-E2A28129532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2020633"/>
            <a:ext cx="1034252" cy="93659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D0B836B-DE81-CD7D-AA94-C41EA10753DC}"/>
              </a:ext>
            </a:extLst>
          </p:cNvPr>
          <p:cNvSpPr txBox="1"/>
          <p:nvPr/>
        </p:nvSpPr>
        <p:spPr>
          <a:xfrm>
            <a:off x="1631505" y="6491117"/>
            <a:ext cx="1055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400" dirty="0">
                <a:latin typeface="Aptos" panose="020B0004020202020204" pitchFamily="34" charset="0"/>
              </a:rPr>
              <a:t>Indian J </a:t>
            </a:r>
            <a:r>
              <a:rPr lang="en-US" altLang="zh-TW" sz="1400" dirty="0" err="1">
                <a:latin typeface="Aptos" panose="020B0004020202020204" pitchFamily="34" charset="0"/>
              </a:rPr>
              <a:t>Ophthalmol</a:t>
            </a:r>
            <a:r>
              <a:rPr lang="en-US" altLang="zh-TW" sz="1400" dirty="0">
                <a:latin typeface="Aptos" panose="020B0004020202020204" pitchFamily="34" charset="0"/>
              </a:rPr>
              <a:t>. 2023 Apr;71(4):1348-1356. doi:10.4103/IJO.IJO_2841_22.</a:t>
            </a:r>
          </a:p>
        </p:txBody>
      </p:sp>
      <p:pic>
        <p:nvPicPr>
          <p:cNvPr id="3084" name="Picture 12" descr="Therapeutic expression of thickened and toothpaste-like meibum in a... |  Download Scientific Diagram">
            <a:extLst>
              <a:ext uri="{FF2B5EF4-FFF2-40B4-BE49-F238E27FC236}">
                <a16:creationId xmlns:a16="http://schemas.microsoft.com/office/drawing/2014/main" id="{F4275E9E-0E83-8922-F40B-9386717D7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8" b="4782"/>
          <a:stretch/>
        </p:blipFill>
        <p:spPr bwMode="auto">
          <a:xfrm>
            <a:off x="8556116" y="764705"/>
            <a:ext cx="2796468" cy="182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CAA0D89-1696-0AD6-A667-F62DC591CDA8}"/>
              </a:ext>
            </a:extLst>
          </p:cNvPr>
          <p:cNvSpPr txBox="1"/>
          <p:nvPr/>
        </p:nvSpPr>
        <p:spPr>
          <a:xfrm>
            <a:off x="8658206" y="3993232"/>
            <a:ext cx="2592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Intraductal MG probing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01013AE-8099-9DD7-9E72-77824586A643}"/>
              </a:ext>
            </a:extLst>
          </p:cNvPr>
          <p:cNvSpPr txBox="1"/>
          <p:nvPr/>
        </p:nvSpPr>
        <p:spPr>
          <a:xfrm>
            <a:off x="8640457" y="1406176"/>
            <a:ext cx="2627786" cy="366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Aptos" panose="020B0004020202020204" pitchFamily="34" charset="0"/>
              </a:rPr>
              <a:t>Manual MG expression</a:t>
            </a:r>
          </a:p>
        </p:txBody>
      </p:sp>
      <p:pic>
        <p:nvPicPr>
          <p:cNvPr id="3088" name="Picture 16" descr="Efficacy and safety of intense pulsed light of upper and lower eyelids in  Meibomian gland dysfunction: A prospective multicentric study - Jose Manuel  Benitez-del-Castillo, María Dolores López-Pérez, Antonio Cano-Ortiz,  Cristina Peris-Martinez, Sergio">
            <a:extLst>
              <a:ext uri="{FF2B5EF4-FFF2-40B4-BE49-F238E27FC236}">
                <a16:creationId xmlns:a16="http://schemas.microsoft.com/office/drawing/2014/main" id="{2EC3AB70-B9AD-43ED-90AC-A6E2BF9C17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7408" y="4170241"/>
            <a:ext cx="3482524" cy="146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47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88a8e79-f960-4885-9548-44c027780baf}" enabled="1" method="Standard" siteId="{73561903-7c11-4927-809d-b9a31fda7d6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795</Words>
  <Application>Microsoft Macintosh PowerPoint</Application>
  <PresentationFormat>Widescreen</PresentationFormat>
  <Paragraphs>77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BlinkMacSystemFont</vt:lpstr>
      <vt:lpstr>Aptos</vt:lpstr>
      <vt:lpstr>Aptos Display</vt:lpstr>
      <vt:lpstr>Arial</vt:lpstr>
      <vt:lpstr>Source Sans Pro</vt:lpstr>
      <vt:lpstr>Wingdings</vt:lpstr>
      <vt:lpstr>Office Theme</vt:lpstr>
      <vt:lpstr>乾眼症的診斷與分類</vt:lpstr>
      <vt:lpstr>乾眼症的診斷 (TFOS DEWS II 2017)</vt:lpstr>
      <vt:lpstr>乾眼症的診斷 (ADES TFOD 2017)</vt:lpstr>
      <vt:lpstr>乾眼症的治療</vt:lpstr>
      <vt:lpstr>PowerPoint Presentation</vt:lpstr>
      <vt:lpstr>DEWS II Staged Management &amp; Treatment</vt:lpstr>
      <vt:lpstr>PowerPoint Presentation</vt:lpstr>
      <vt:lpstr>瞼板腺功能障礙的治療方式</vt:lpstr>
      <vt:lpstr>瞼板腺功能障礙的治療方式</vt:lpstr>
      <vt:lpstr>脈衝光與熱脈動治療的比較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Kevin Ke</dc:creator>
  <cp:lastModifiedBy>Kevin Ke</cp:lastModifiedBy>
  <cp:revision>1</cp:revision>
  <dcterms:created xsi:type="dcterms:W3CDTF">2025-02-13T15:01:05Z</dcterms:created>
  <dcterms:modified xsi:type="dcterms:W3CDTF">2025-02-13T15:01:28Z</dcterms:modified>
</cp:coreProperties>
</file>